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18"/>
  </p:notesMasterIdLst>
  <p:handoutMasterIdLst>
    <p:handoutMasterId r:id="rId19"/>
  </p:handoutMasterIdLst>
  <p:sldIdLst>
    <p:sldId id="977" r:id="rId2"/>
    <p:sldId id="941" r:id="rId3"/>
    <p:sldId id="969" r:id="rId4"/>
    <p:sldId id="970" r:id="rId5"/>
    <p:sldId id="788" r:id="rId6"/>
    <p:sldId id="789" r:id="rId7"/>
    <p:sldId id="758" r:id="rId8"/>
    <p:sldId id="976" r:id="rId9"/>
    <p:sldId id="953" r:id="rId10"/>
    <p:sldId id="847" r:id="rId11"/>
    <p:sldId id="966" r:id="rId12"/>
    <p:sldId id="967" r:id="rId13"/>
    <p:sldId id="957" r:id="rId14"/>
    <p:sldId id="954" r:id="rId15"/>
    <p:sldId id="965" r:id="rId16"/>
    <p:sldId id="975" r:id="rId17"/>
  </p:sldIdLst>
  <p:sldSz cx="9144000" cy="6858000" type="screen4x3"/>
  <p:notesSz cx="7315200" cy="9601200"/>
  <p:custDataLst>
    <p:tags r:id="rId2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518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24" userDrawn="1">
          <p15:clr>
            <a:srgbClr val="A4A3A4"/>
          </p15:clr>
        </p15:guide>
        <p15:guide id="2" pos="230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822F0"/>
    <a:srgbClr val="FFFF00"/>
    <a:srgbClr val="F3C5D4"/>
    <a:srgbClr val="969696"/>
    <a:srgbClr val="FF2122"/>
    <a:srgbClr val="06F639"/>
    <a:srgbClr val="FF4B4B"/>
    <a:srgbClr val="FF8585"/>
    <a:srgbClr val="FF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81" autoAdjust="0"/>
    <p:restoredTop sz="92508" autoAdjust="0"/>
  </p:normalViewPr>
  <p:slideViewPr>
    <p:cSldViewPr snapToGrid="0" snapToObjects="1">
      <p:cViewPr varScale="1">
        <p:scale>
          <a:sx n="104" d="100"/>
          <a:sy n="104" d="100"/>
        </p:scale>
        <p:origin x="-840" y="-112"/>
      </p:cViewPr>
      <p:guideLst>
        <p:guide orient="horz" pos="2160"/>
        <p:guide pos="5181"/>
      </p:guideLst>
    </p:cSldViewPr>
  </p:slideViewPr>
  <p:outlineViewPr>
    <p:cViewPr>
      <p:scale>
        <a:sx n="33" d="100"/>
        <a:sy n="33" d="100"/>
      </p:scale>
      <p:origin x="0" y="-757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0" d="100"/>
          <a:sy n="60" d="100"/>
        </p:scale>
        <p:origin x="-2388" y="-78"/>
      </p:cViewPr>
      <p:guideLst>
        <p:guide orient="horz" pos="3024"/>
        <p:guide pos="230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tags" Target="tags/tag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1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1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/>
            </a:lvl1pPr>
          </a:lstStyle>
          <a:p>
            <a:pPr>
              <a:defRPr/>
            </a:pPr>
            <a:fld id="{876D5497-CD73-4CE8-89E6-1FF71A54B9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4231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5" y="0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7" y="4560889"/>
            <a:ext cx="53657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Cliquez pour modifier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5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3015E02-77F6-40D0-8668-9E4EC34F97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19166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Quite literally a discrete version of the</a:t>
            </a:r>
            <a:r>
              <a:rPr lang="en-US" baseline="0" dirty="0" smtClean="0"/>
              <a:t> </a:t>
            </a:r>
            <a:r>
              <a:rPr lang="en-US" dirty="0" smtClean="0"/>
              <a:t>“section</a:t>
            </a:r>
            <a:r>
              <a:rPr lang="en-US" baseline="0" dirty="0" smtClean="0"/>
              <a:t> of tangent bundle”, just per triangle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15E02-77F6-40D0-8668-9E4EC34F979E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6689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Pi/2 jump is bad for a vector field, but not for a cross field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15E02-77F6-40D0-8668-9E4EC34F979E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835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62044" indent="-293094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72375" indent="-234475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41325" indent="-234475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110275" indent="-234475" eaLnBrk="0" hangingPunct="0">
              <a:defRPr sz="43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79225" indent="-234475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3048175" indent="-234475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517125" indent="-234475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986075" indent="-234475" algn="ctr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fld id="{356CACDD-8221-4D42-83C5-3934866FC28C}" type="slidenum">
              <a:rPr lang="en-US" altLang="en-US" sz="1200"/>
              <a:pPr eaLnBrk="1" hangingPunct="1"/>
              <a:t>10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53250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15E02-77F6-40D0-8668-9E4EC34F979E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6078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image" Target="../media/image1.png"/><Relationship Id="rId1" Type="http://schemas.microsoft.com/office/2007/relationships/media" Target="file:///C:\Documents%20and%20Settings\Mathieu%20Desbrun\My%20Documents\PowerPoint%20Presentations\GrailAnim2.avi" TargetMode="External"/><Relationship Id="rId2" Type="http://schemas.openxmlformats.org/officeDocument/2006/relationships/video" Target="file:///C:\Documents%20and%20Settings\Mathieu%20Desbrun\My%20Documents\PowerPoint%20Presentations\GrailAnim2.avi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88" y="-103188"/>
            <a:ext cx="9142412" cy="3852863"/>
          </a:xfrm>
          <a:prstGeom prst="roundRect">
            <a:avLst>
              <a:gd name="adj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213" y="4543425"/>
            <a:ext cx="193357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2884488" y="3736975"/>
            <a:ext cx="3365500" cy="49212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chemeClr val="bg1"/>
                </a:solidFill>
                <a:latin typeface="Californian FB" panose="0207040306080B030204" pitchFamily="18" charset="0"/>
                <a:ea typeface="+mn-ea"/>
                <a:cs typeface="+mn-cs"/>
              </a:defRPr>
            </a:lvl1pPr>
            <a:lvl2pPr marL="457200" marR="0" indent="0" algn="ctr" defTabSz="854075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F35B1B"/>
              </a:buClr>
              <a:buSzPct val="75000"/>
              <a:buFont typeface="Monotype Sorts" pitchFamily="2" charset="2"/>
              <a:buNone/>
              <a:tabLst/>
              <a:defRPr sz="24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2pPr>
            <a:lvl3pPr marL="914400" marR="0" indent="0" algn="ctr" defTabSz="854075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F35B1B"/>
              </a:buClr>
              <a:buSzPct val="75000"/>
              <a:buFont typeface="Monotype Sorts" pitchFamily="2" charset="2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3pPr>
            <a:lvl4pPr marL="1371600" marR="0" indent="0" algn="ctr" defTabSz="854075" rtl="0" eaLnBrk="1" fontAlgn="base" latinLnBrk="0" hangingPunct="1">
              <a:lnSpc>
                <a:spcPct val="90000"/>
              </a:lnSpc>
              <a:spcBef>
                <a:spcPct val="10000"/>
              </a:spcBef>
              <a:spcAft>
                <a:spcPct val="0"/>
              </a:spcAft>
              <a:buClr>
                <a:srgbClr val="F35B1B"/>
              </a:buClr>
              <a:buSzPct val="75000"/>
              <a:buFont typeface="Monotype Sorts" pitchFamily="2" charset="2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4pPr>
            <a:lvl5pPr marL="1828800" marR="0" indent="0" algn="ctr" defTabSz="85407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latin typeface="Californian FB" panose="0207040306080B030204" pitchFamily="18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Applied Geometry Lab</a:t>
            </a:r>
          </a:p>
          <a:p>
            <a:pPr>
              <a:lnSpc>
                <a:spcPct val="95000"/>
              </a:lnSpc>
              <a:spcBef>
                <a:spcPts val="0"/>
              </a:spcBef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Caltech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4561" y="1520878"/>
            <a:ext cx="8481526" cy="1325563"/>
          </a:xfrm>
        </p:spPr>
        <p:txBody>
          <a:bodyPr/>
          <a:lstStyle>
            <a:lvl1pPr algn="ctr">
              <a:defRPr>
                <a:latin typeface="Viner Hand ITC" panose="03070502030502020203" pitchFamily="66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8237" y="2468965"/>
            <a:ext cx="6858000" cy="41419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767939" y="3329558"/>
            <a:ext cx="5598594" cy="436993"/>
          </a:xfrm>
        </p:spPr>
        <p:txBody>
          <a:bodyPr>
            <a:norm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3695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FFA57-95F8-4192-A0DA-B75133CCC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43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0" y="1884363"/>
            <a:ext cx="9147175" cy="2119312"/>
            <a:chOff x="0" y="1883698"/>
            <a:chExt cx="9147593" cy="2120523"/>
          </a:xfrm>
        </p:grpSpPr>
        <p:grpSp>
          <p:nvGrpSpPr>
            <p:cNvPr id="5" name="Group 17"/>
            <p:cNvGrpSpPr>
              <a:grpSpLocks/>
            </p:cNvGrpSpPr>
            <p:nvPr userDrawn="1"/>
          </p:nvGrpSpPr>
          <p:grpSpPr bwMode="auto">
            <a:xfrm>
              <a:off x="0" y="2873829"/>
              <a:ext cx="9145984" cy="1130392"/>
              <a:chOff x="-1829" y="0"/>
              <a:chExt cx="9145984" cy="1130392"/>
            </a:xfrm>
          </p:grpSpPr>
          <p:sp>
            <p:nvSpPr>
              <p:cNvPr id="9" name="Freeform 8"/>
              <p:cNvSpPr/>
              <p:nvPr userDrawn="1"/>
            </p:nvSpPr>
            <p:spPr>
              <a:xfrm>
                <a:off x="-1829" y="525209"/>
                <a:ext cx="9146006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0" name="Rectangle 9"/>
              <p:cNvSpPr/>
              <p:nvPr userDrawn="1"/>
            </p:nvSpPr>
            <p:spPr>
              <a:xfrm>
                <a:off x="-241" y="-554"/>
                <a:ext cx="9134892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  <p:grpSp>
          <p:nvGrpSpPr>
            <p:cNvPr id="6" name="Group 18"/>
            <p:cNvGrpSpPr>
              <a:grpSpLocks/>
            </p:cNvGrpSpPr>
            <p:nvPr userDrawn="1"/>
          </p:nvGrpSpPr>
          <p:grpSpPr bwMode="auto">
            <a:xfrm flipH="1" flipV="1">
              <a:off x="0" y="1883698"/>
              <a:ext cx="9147593" cy="1130392"/>
              <a:chOff x="-13118" y="0"/>
              <a:chExt cx="9147593" cy="1130392"/>
            </a:xfrm>
          </p:grpSpPr>
          <p:sp>
            <p:nvSpPr>
              <p:cNvPr id="7" name="Freeform 6"/>
              <p:cNvSpPr/>
              <p:nvPr userDrawn="1"/>
            </p:nvSpPr>
            <p:spPr>
              <a:xfrm>
                <a:off x="-13118" y="525209"/>
                <a:ext cx="9146005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8" name="Rectangle 7"/>
              <p:cNvSpPr/>
              <p:nvPr userDrawn="1"/>
            </p:nvSpPr>
            <p:spPr>
              <a:xfrm>
                <a:off x="-417" y="-554"/>
                <a:ext cx="9134892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</p:grpSp>
      <p:pic>
        <p:nvPicPr>
          <p:cNvPr id="11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8363"/>
            <a:ext cx="12192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24"/>
          <p:cNvGrpSpPr>
            <a:grpSpLocks/>
          </p:cNvGrpSpPr>
          <p:nvPr/>
        </p:nvGrpSpPr>
        <p:grpSpPr bwMode="auto">
          <a:xfrm>
            <a:off x="-9525" y="1884363"/>
            <a:ext cx="9155113" cy="2119312"/>
            <a:chOff x="-9680" y="1883698"/>
            <a:chExt cx="9155664" cy="2120523"/>
          </a:xfrm>
        </p:grpSpPr>
        <p:grpSp>
          <p:nvGrpSpPr>
            <p:cNvPr id="13" name="Group 25"/>
            <p:cNvGrpSpPr>
              <a:grpSpLocks/>
            </p:cNvGrpSpPr>
            <p:nvPr userDrawn="1"/>
          </p:nvGrpSpPr>
          <p:grpSpPr bwMode="auto">
            <a:xfrm>
              <a:off x="0" y="2873829"/>
              <a:ext cx="9145984" cy="1130392"/>
              <a:chOff x="-1829" y="0"/>
              <a:chExt cx="9145984" cy="1130392"/>
            </a:xfrm>
          </p:grpSpPr>
          <p:sp>
            <p:nvSpPr>
              <p:cNvPr id="18" name="Freeform 17"/>
              <p:cNvSpPr/>
              <p:nvPr userDrawn="1"/>
            </p:nvSpPr>
            <p:spPr>
              <a:xfrm>
                <a:off x="-1983" y="525209"/>
                <a:ext cx="9146138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9" name="Rectangle 18"/>
              <p:cNvSpPr/>
              <p:nvPr userDrawn="1"/>
            </p:nvSpPr>
            <p:spPr>
              <a:xfrm>
                <a:off x="-395" y="-554"/>
                <a:ext cx="9135024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  <p:grpSp>
          <p:nvGrpSpPr>
            <p:cNvPr id="14" name="Group 26"/>
            <p:cNvGrpSpPr>
              <a:grpSpLocks/>
            </p:cNvGrpSpPr>
            <p:nvPr userDrawn="1"/>
          </p:nvGrpSpPr>
          <p:grpSpPr bwMode="auto">
            <a:xfrm flipH="1" flipV="1">
              <a:off x="-9680" y="1883698"/>
              <a:ext cx="9145984" cy="1130392"/>
              <a:chOff x="-1829" y="0"/>
              <a:chExt cx="9145984" cy="1130392"/>
            </a:xfrm>
          </p:grpSpPr>
          <p:sp>
            <p:nvSpPr>
              <p:cNvPr id="15" name="Freeform 14"/>
              <p:cNvSpPr/>
              <p:nvPr userDrawn="1"/>
            </p:nvSpPr>
            <p:spPr>
              <a:xfrm>
                <a:off x="-1983" y="525209"/>
                <a:ext cx="9146138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7" name="Rectangle 16"/>
              <p:cNvSpPr/>
              <p:nvPr userDrawn="1"/>
            </p:nvSpPr>
            <p:spPr>
              <a:xfrm>
                <a:off x="-395" y="-554"/>
                <a:ext cx="9135024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</p:grpSp>
      <p:pic>
        <p:nvPicPr>
          <p:cNvPr id="20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521208" y="2448791"/>
            <a:ext cx="8040854" cy="1325563"/>
          </a:xfrm>
        </p:spPr>
        <p:txBody>
          <a:bodyPr/>
          <a:lstStyle>
            <a:lvl1pPr algn="ctr">
              <a:defRPr>
                <a:latin typeface="Viner Hand ITC" panose="03070502030502020203" pitchFamily="66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8DDEE-4AF7-41ED-B599-4E6E26840D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384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0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0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>
                <p:cTn id="2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52939"/>
            <a:ext cx="3867150" cy="48240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52939"/>
            <a:ext cx="3867150" cy="48240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9F85B-D2ED-47B0-A7F3-59C64C91E0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36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51957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220686"/>
            <a:ext cx="3868737" cy="396897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51957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220686"/>
            <a:ext cx="3887788" cy="396897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F16A9-B358-4A62-BF81-1E088B76C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48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8CC85-B3B1-4C22-B511-5C7CD7DDB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41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microsoft.com/office/2007/relationships/media" Target="file:///C:\Documents%20and%20Settings\Mathieu%20Desbrun\My%20Documents\PowerPoint%20Presentations\GrailAnim2.avi" TargetMode="External"/><Relationship Id="rId9" Type="http://schemas.openxmlformats.org/officeDocument/2006/relationships/video" Target="file:///C:\Documents%20and%20Settings\Mathieu%20Desbrun\My%20Documents\PowerPoint%20Presentations\GrailAnim2.avi" TargetMode="Externa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19213"/>
            <a:ext cx="7886700" cy="4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58225" y="6492875"/>
            <a:ext cx="365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D1DEBA1-FE4F-425D-A307-9D51DB1D39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-1588" y="0"/>
            <a:ext cx="9145588" cy="1130300"/>
            <a:chOff x="-1829" y="0"/>
            <a:chExt cx="9145984" cy="1130392"/>
          </a:xfrm>
        </p:grpSpPr>
        <p:sp>
          <p:nvSpPr>
            <p:cNvPr id="8" name="Freeform 7"/>
            <p:cNvSpPr/>
            <p:nvPr userDrawn="1"/>
          </p:nvSpPr>
          <p:spPr>
            <a:xfrm>
              <a:off x="-1829" y="525506"/>
              <a:ext cx="9145984" cy="604886"/>
            </a:xfrm>
            <a:custGeom>
              <a:avLst/>
              <a:gdLst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184359 w 9198108"/>
                <a:gd name="connsiteY5" fmla="*/ 803868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7148245 w 9198108"/>
                <a:gd name="connsiteY3" fmla="*/ 964641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3671515 w 9198108"/>
                <a:gd name="connsiteY5" fmla="*/ 884255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385616"/>
                <a:gd name="connsiteY0" fmla="*/ 0 h 1205802"/>
                <a:gd name="connsiteX1" fmla="*/ 9198108 w 9385616"/>
                <a:gd name="connsiteY1" fmla="*/ 0 h 1205802"/>
                <a:gd name="connsiteX2" fmla="*/ 9167963 w 9385616"/>
                <a:gd name="connsiteY2" fmla="*/ 1205802 h 1205802"/>
                <a:gd name="connsiteX3" fmla="*/ 9167964 w 9385616"/>
                <a:gd name="connsiteY3" fmla="*/ 924447 h 1205802"/>
                <a:gd name="connsiteX4" fmla="*/ 6133361 w 9385616"/>
                <a:gd name="connsiteY4" fmla="*/ 1155560 h 1205802"/>
                <a:gd name="connsiteX5" fmla="*/ 3671515 w 9385616"/>
                <a:gd name="connsiteY5" fmla="*/ 884255 h 1205802"/>
                <a:gd name="connsiteX6" fmla="*/ 3867 w 9385616"/>
                <a:gd name="connsiteY6" fmla="*/ 1105318 h 1205802"/>
                <a:gd name="connsiteX7" fmla="*/ 3867 w 9385616"/>
                <a:gd name="connsiteY7" fmla="*/ 0 h 1205802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671515 w 9198108"/>
                <a:gd name="connsiteY4" fmla="*/ 884255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924448 h 1156704"/>
                <a:gd name="connsiteX6" fmla="*/ 3867 w 9198108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206140"/>
                <a:gd name="connsiteY0" fmla="*/ 0 h 1156704"/>
                <a:gd name="connsiteX1" fmla="*/ 9196091 w 9206140"/>
                <a:gd name="connsiteY1" fmla="*/ 0 h 1156704"/>
                <a:gd name="connsiteX2" fmla="*/ 9206140 w 9206140"/>
                <a:gd name="connsiteY2" fmla="*/ 924446 h 1156704"/>
                <a:gd name="connsiteX3" fmla="*/ 6131344 w 9206140"/>
                <a:gd name="connsiteY3" fmla="*/ 1155560 h 1156704"/>
                <a:gd name="connsiteX4" fmla="*/ 3146984 w 9206140"/>
                <a:gd name="connsiteY4" fmla="*/ 874207 h 1156704"/>
                <a:gd name="connsiteX5" fmla="*/ 11899 w 9206140"/>
                <a:gd name="connsiteY5" fmla="*/ 1135464 h 1156704"/>
                <a:gd name="connsiteX6" fmla="*/ 1850 w 9206140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86043 w 9196091"/>
                <a:gd name="connsiteY2" fmla="*/ 924446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985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1850 w 9196091"/>
                <a:gd name="connsiteY0" fmla="*/ 0 h 1156735"/>
                <a:gd name="connsiteX1" fmla="*/ 9196091 w 9196091"/>
                <a:gd name="connsiteY1" fmla="*/ 0 h 1156735"/>
                <a:gd name="connsiteX2" fmla="*/ 9186043 w 9196091"/>
                <a:gd name="connsiteY2" fmla="*/ 931756 h 1156735"/>
                <a:gd name="connsiteX3" fmla="*/ 6131344 w 9196091"/>
                <a:gd name="connsiteY3" fmla="*/ 1155560 h 1156735"/>
                <a:gd name="connsiteX4" fmla="*/ 3146984 w 9196091"/>
                <a:gd name="connsiteY4" fmla="*/ 874207 h 1156735"/>
                <a:gd name="connsiteX5" fmla="*/ 11899 w 9196091"/>
                <a:gd name="connsiteY5" fmla="*/ 1135464 h 1156735"/>
                <a:gd name="connsiteX6" fmla="*/ 1850 w 9196091"/>
                <a:gd name="connsiteY6" fmla="*/ 0 h 1156735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223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6789 w 9201030"/>
                <a:gd name="connsiteY0" fmla="*/ 0 h 1156735"/>
                <a:gd name="connsiteX1" fmla="*/ 9201030 w 9201030"/>
                <a:gd name="connsiteY1" fmla="*/ 0 h 1156735"/>
                <a:gd name="connsiteX2" fmla="*/ 9187172 w 9201030"/>
                <a:gd name="connsiteY2" fmla="*/ 931756 h 1156735"/>
                <a:gd name="connsiteX3" fmla="*/ 6136283 w 9201030"/>
                <a:gd name="connsiteY3" fmla="*/ 1155560 h 1156735"/>
                <a:gd name="connsiteX4" fmla="*/ 3151923 w 9201030"/>
                <a:gd name="connsiteY4" fmla="*/ 874207 h 1156735"/>
                <a:gd name="connsiteX5" fmla="*/ 1644 w 9201030"/>
                <a:gd name="connsiteY5" fmla="*/ 1135464 h 1156735"/>
                <a:gd name="connsiteX6" fmla="*/ 6789 w 9201030"/>
                <a:gd name="connsiteY6" fmla="*/ 0 h 1156735"/>
                <a:gd name="connsiteX0" fmla="*/ 3665 w 9197906"/>
                <a:gd name="connsiteY0" fmla="*/ 0 h 1156737"/>
                <a:gd name="connsiteX1" fmla="*/ 9197906 w 9197906"/>
                <a:gd name="connsiteY1" fmla="*/ 0 h 1156737"/>
                <a:gd name="connsiteX2" fmla="*/ 9184048 w 9197906"/>
                <a:gd name="connsiteY2" fmla="*/ 931756 h 1156737"/>
                <a:gd name="connsiteX3" fmla="*/ 6133159 w 9197906"/>
                <a:gd name="connsiteY3" fmla="*/ 1155560 h 1156737"/>
                <a:gd name="connsiteX4" fmla="*/ 3148799 w 9197906"/>
                <a:gd name="connsiteY4" fmla="*/ 874207 h 1156737"/>
                <a:gd name="connsiteX5" fmla="*/ 4218 w 9197906"/>
                <a:gd name="connsiteY5" fmla="*/ 1142774 h 1156737"/>
                <a:gd name="connsiteX6" fmla="*/ 3665 w 9197906"/>
                <a:gd name="connsiteY6" fmla="*/ 0 h 1156737"/>
                <a:gd name="connsiteX0" fmla="*/ 3665 w 9197906"/>
                <a:gd name="connsiteY0" fmla="*/ 0 h 1156735"/>
                <a:gd name="connsiteX1" fmla="*/ 9197906 w 9197906"/>
                <a:gd name="connsiteY1" fmla="*/ 0 h 1156735"/>
                <a:gd name="connsiteX2" fmla="*/ 9184048 w 9197906"/>
                <a:gd name="connsiteY2" fmla="*/ 931756 h 1156735"/>
                <a:gd name="connsiteX3" fmla="*/ 6133159 w 9197906"/>
                <a:gd name="connsiteY3" fmla="*/ 1155560 h 1156735"/>
                <a:gd name="connsiteX4" fmla="*/ 3148799 w 9197906"/>
                <a:gd name="connsiteY4" fmla="*/ 874207 h 1156735"/>
                <a:gd name="connsiteX5" fmla="*/ 4218 w 9197906"/>
                <a:gd name="connsiteY5" fmla="*/ 1146429 h 1156735"/>
                <a:gd name="connsiteX6" fmla="*/ 3665 w 9197906"/>
                <a:gd name="connsiteY6" fmla="*/ 0 h 1156735"/>
                <a:gd name="connsiteX0" fmla="*/ 3086 w 9199226"/>
                <a:gd name="connsiteY0" fmla="*/ 0 h 1156737"/>
                <a:gd name="connsiteX1" fmla="*/ 9199226 w 9199226"/>
                <a:gd name="connsiteY1" fmla="*/ 0 h 1156737"/>
                <a:gd name="connsiteX2" fmla="*/ 9185368 w 9199226"/>
                <a:gd name="connsiteY2" fmla="*/ 931756 h 1156737"/>
                <a:gd name="connsiteX3" fmla="*/ 6134479 w 9199226"/>
                <a:gd name="connsiteY3" fmla="*/ 1155560 h 1156737"/>
                <a:gd name="connsiteX4" fmla="*/ 3150119 w 9199226"/>
                <a:gd name="connsiteY4" fmla="*/ 874207 h 1156737"/>
                <a:gd name="connsiteX5" fmla="*/ 5538 w 9199226"/>
                <a:gd name="connsiteY5" fmla="*/ 1146429 h 1156737"/>
                <a:gd name="connsiteX6" fmla="*/ 3086 w 9199226"/>
                <a:gd name="connsiteY6" fmla="*/ 0 h 1156737"/>
                <a:gd name="connsiteX0" fmla="*/ 3664 w 9199804"/>
                <a:gd name="connsiteY0" fmla="*/ 0 h 1156735"/>
                <a:gd name="connsiteX1" fmla="*/ 9199804 w 9199804"/>
                <a:gd name="connsiteY1" fmla="*/ 0 h 1156735"/>
                <a:gd name="connsiteX2" fmla="*/ 9185946 w 9199804"/>
                <a:gd name="connsiteY2" fmla="*/ 931756 h 1156735"/>
                <a:gd name="connsiteX3" fmla="*/ 6135057 w 9199804"/>
                <a:gd name="connsiteY3" fmla="*/ 1155560 h 1156735"/>
                <a:gd name="connsiteX4" fmla="*/ 3150697 w 9199804"/>
                <a:gd name="connsiteY4" fmla="*/ 874207 h 1156735"/>
                <a:gd name="connsiteX5" fmla="*/ 4217 w 9199804"/>
                <a:gd name="connsiteY5" fmla="*/ 1150083 h 1156735"/>
                <a:gd name="connsiteX6" fmla="*/ 3664 w 9199804"/>
                <a:gd name="connsiteY6" fmla="*/ 0 h 1156735"/>
                <a:gd name="connsiteX0" fmla="*/ 3664 w 9186070"/>
                <a:gd name="connsiteY0" fmla="*/ 7310 h 1164047"/>
                <a:gd name="connsiteX1" fmla="*/ 9165491 w 9186070"/>
                <a:gd name="connsiteY1" fmla="*/ 0 h 1164047"/>
                <a:gd name="connsiteX2" fmla="*/ 9185946 w 9186070"/>
                <a:gd name="connsiteY2" fmla="*/ 939066 h 1164047"/>
                <a:gd name="connsiteX3" fmla="*/ 6135057 w 9186070"/>
                <a:gd name="connsiteY3" fmla="*/ 1162870 h 1164047"/>
                <a:gd name="connsiteX4" fmla="*/ 3150697 w 9186070"/>
                <a:gd name="connsiteY4" fmla="*/ 881517 h 1164047"/>
                <a:gd name="connsiteX5" fmla="*/ 4217 w 9186070"/>
                <a:gd name="connsiteY5" fmla="*/ 1157393 h 1164047"/>
                <a:gd name="connsiteX6" fmla="*/ 3664 w 9186070"/>
                <a:gd name="connsiteY6" fmla="*/ 7310 h 1164047"/>
                <a:gd name="connsiteX0" fmla="*/ 3664 w 9165491"/>
                <a:gd name="connsiteY0" fmla="*/ 7310 h 1164062"/>
                <a:gd name="connsiteX1" fmla="*/ 9165491 w 9165491"/>
                <a:gd name="connsiteY1" fmla="*/ 0 h 1164062"/>
                <a:gd name="connsiteX2" fmla="*/ 9147820 w 9165491"/>
                <a:gd name="connsiteY2" fmla="*/ 942721 h 1164062"/>
                <a:gd name="connsiteX3" fmla="*/ 6135057 w 9165491"/>
                <a:gd name="connsiteY3" fmla="*/ 1162870 h 1164062"/>
                <a:gd name="connsiteX4" fmla="*/ 3150697 w 9165491"/>
                <a:gd name="connsiteY4" fmla="*/ 881517 h 1164062"/>
                <a:gd name="connsiteX5" fmla="*/ 4217 w 9165491"/>
                <a:gd name="connsiteY5" fmla="*/ 1157393 h 1164062"/>
                <a:gd name="connsiteX6" fmla="*/ 3664 w 9165491"/>
                <a:gd name="connsiteY6" fmla="*/ 7310 h 1164062"/>
                <a:gd name="connsiteX0" fmla="*/ 3664 w 9161678"/>
                <a:gd name="connsiteY0" fmla="*/ 7310 h 1164064"/>
                <a:gd name="connsiteX1" fmla="*/ 9161678 w 9161678"/>
                <a:gd name="connsiteY1" fmla="*/ 0 h 1164064"/>
                <a:gd name="connsiteX2" fmla="*/ 9147820 w 9161678"/>
                <a:gd name="connsiteY2" fmla="*/ 942721 h 1164064"/>
                <a:gd name="connsiteX3" fmla="*/ 6135057 w 9161678"/>
                <a:gd name="connsiteY3" fmla="*/ 1162870 h 1164064"/>
                <a:gd name="connsiteX4" fmla="*/ 3150697 w 9161678"/>
                <a:gd name="connsiteY4" fmla="*/ 881517 h 1164064"/>
                <a:gd name="connsiteX5" fmla="*/ 4217 w 9161678"/>
                <a:gd name="connsiteY5" fmla="*/ 1157393 h 1164064"/>
                <a:gd name="connsiteX6" fmla="*/ 3664 w 9161678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47820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772"/>
                <a:gd name="connsiteY0" fmla="*/ 7310 h 1164064"/>
                <a:gd name="connsiteX1" fmla="*/ 9159772 w 9159772"/>
                <a:gd name="connsiteY1" fmla="*/ 0 h 1164064"/>
                <a:gd name="connsiteX2" fmla="*/ 9153539 w 9159772"/>
                <a:gd name="connsiteY2" fmla="*/ 942721 h 1164064"/>
                <a:gd name="connsiteX3" fmla="*/ 6135057 w 9159772"/>
                <a:gd name="connsiteY3" fmla="*/ 1162870 h 1164064"/>
                <a:gd name="connsiteX4" fmla="*/ 3150697 w 9159772"/>
                <a:gd name="connsiteY4" fmla="*/ 881517 h 1164064"/>
                <a:gd name="connsiteX5" fmla="*/ 4217 w 9159772"/>
                <a:gd name="connsiteY5" fmla="*/ 1157393 h 1164064"/>
                <a:gd name="connsiteX6" fmla="*/ 3664 w 9159772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55445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926"/>
                <a:gd name="connsiteY0" fmla="*/ 7310 h 1164064"/>
                <a:gd name="connsiteX1" fmla="*/ 9159772 w 9159926"/>
                <a:gd name="connsiteY1" fmla="*/ 0 h 1164064"/>
                <a:gd name="connsiteX2" fmla="*/ 9159261 w 9159926"/>
                <a:gd name="connsiteY2" fmla="*/ 942721 h 1164064"/>
                <a:gd name="connsiteX3" fmla="*/ 6135057 w 9159926"/>
                <a:gd name="connsiteY3" fmla="*/ 1162870 h 1164064"/>
                <a:gd name="connsiteX4" fmla="*/ 3150697 w 9159926"/>
                <a:gd name="connsiteY4" fmla="*/ 881517 h 1164064"/>
                <a:gd name="connsiteX5" fmla="*/ 4217 w 9159926"/>
                <a:gd name="connsiteY5" fmla="*/ 1157393 h 1164064"/>
                <a:gd name="connsiteX6" fmla="*/ 3664 w 9159926"/>
                <a:gd name="connsiteY6" fmla="*/ 7310 h 1164064"/>
                <a:gd name="connsiteX0" fmla="*/ 4449 w 9160711"/>
                <a:gd name="connsiteY0" fmla="*/ 7310 h 1164062"/>
                <a:gd name="connsiteX1" fmla="*/ 9160557 w 9160711"/>
                <a:gd name="connsiteY1" fmla="*/ 0 h 1164062"/>
                <a:gd name="connsiteX2" fmla="*/ 9160046 w 9160711"/>
                <a:gd name="connsiteY2" fmla="*/ 942721 h 1164062"/>
                <a:gd name="connsiteX3" fmla="*/ 6135842 w 9160711"/>
                <a:gd name="connsiteY3" fmla="*/ 1162870 h 1164062"/>
                <a:gd name="connsiteX4" fmla="*/ 3151482 w 9160711"/>
                <a:gd name="connsiteY4" fmla="*/ 881517 h 1164062"/>
                <a:gd name="connsiteX5" fmla="*/ 3094 w 9160711"/>
                <a:gd name="connsiteY5" fmla="*/ 1157393 h 1164062"/>
                <a:gd name="connsiteX6" fmla="*/ 4449 w 9160711"/>
                <a:gd name="connsiteY6" fmla="*/ 7310 h 1164062"/>
                <a:gd name="connsiteX0" fmla="*/ 5495 w 9161757"/>
                <a:gd name="connsiteY0" fmla="*/ 7310 h 1164064"/>
                <a:gd name="connsiteX1" fmla="*/ 9161603 w 9161757"/>
                <a:gd name="connsiteY1" fmla="*/ 0 h 1164064"/>
                <a:gd name="connsiteX2" fmla="*/ 9161092 w 9161757"/>
                <a:gd name="connsiteY2" fmla="*/ 942721 h 1164064"/>
                <a:gd name="connsiteX3" fmla="*/ 6136888 w 9161757"/>
                <a:gd name="connsiteY3" fmla="*/ 1162870 h 1164064"/>
                <a:gd name="connsiteX4" fmla="*/ 3152528 w 9161757"/>
                <a:gd name="connsiteY4" fmla="*/ 881517 h 1164064"/>
                <a:gd name="connsiteX5" fmla="*/ 2232 w 9161757"/>
                <a:gd name="connsiteY5" fmla="*/ 1161048 h 1164064"/>
                <a:gd name="connsiteX6" fmla="*/ 5495 w 9161757"/>
                <a:gd name="connsiteY6" fmla="*/ 7310 h 1164064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1757" h="1161503">
                  <a:moveTo>
                    <a:pt x="5495" y="7310"/>
                  </a:moveTo>
                  <a:lnTo>
                    <a:pt x="9161603" y="0"/>
                  </a:lnTo>
                  <a:cubicBezTo>
                    <a:pt x="9159524" y="310585"/>
                    <a:pt x="9163171" y="632136"/>
                    <a:pt x="9161092" y="942721"/>
                  </a:cubicBezTo>
                  <a:cubicBezTo>
                    <a:pt x="8353875" y="942721"/>
                    <a:pt x="6913960" y="1137099"/>
                    <a:pt x="6136888" y="1124313"/>
                  </a:cubicBezTo>
                  <a:cubicBezTo>
                    <a:pt x="5388787" y="1136803"/>
                    <a:pt x="4063579" y="888217"/>
                    <a:pt x="3152528" y="881517"/>
                  </a:cubicBezTo>
                  <a:cubicBezTo>
                    <a:pt x="2278322" y="888217"/>
                    <a:pt x="1067357" y="1174445"/>
                    <a:pt x="2232" y="1161048"/>
                  </a:cubicBezTo>
                  <a:cubicBezTo>
                    <a:pt x="-1118" y="799307"/>
                    <a:pt x="-1204" y="389147"/>
                    <a:pt x="5495" y="73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-241" y="0"/>
              <a:ext cx="9134871" cy="7938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23888" y="-139700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pic>
        <p:nvPicPr>
          <p:cNvPr id="10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9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Line 10"/>
          <p:cNvSpPr>
            <a:spLocks noChangeShapeType="1"/>
          </p:cNvSpPr>
          <p:nvPr/>
        </p:nvSpPr>
        <p:spPr bwMode="auto">
          <a:xfrm>
            <a:off x="1338263" y="6400800"/>
            <a:ext cx="7318375" cy="0"/>
          </a:xfrm>
          <a:prstGeom prst="line">
            <a:avLst/>
          </a:prstGeom>
          <a:noFill/>
          <a:ln w="25400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-1589" y="0"/>
            <a:ext cx="9173297" cy="1130300"/>
            <a:chOff x="-1829" y="0"/>
            <a:chExt cx="9145984" cy="1130392"/>
          </a:xfrm>
        </p:grpSpPr>
        <p:sp>
          <p:nvSpPr>
            <p:cNvPr id="13" name="Freeform 12"/>
            <p:cNvSpPr/>
            <p:nvPr userDrawn="1"/>
          </p:nvSpPr>
          <p:spPr>
            <a:xfrm>
              <a:off x="-1829" y="525506"/>
              <a:ext cx="9145984" cy="604886"/>
            </a:xfrm>
            <a:custGeom>
              <a:avLst/>
              <a:gdLst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184359 w 9198108"/>
                <a:gd name="connsiteY5" fmla="*/ 803868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7148245 w 9198108"/>
                <a:gd name="connsiteY3" fmla="*/ 964641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3671515 w 9198108"/>
                <a:gd name="connsiteY5" fmla="*/ 884255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385616"/>
                <a:gd name="connsiteY0" fmla="*/ 0 h 1205802"/>
                <a:gd name="connsiteX1" fmla="*/ 9198108 w 9385616"/>
                <a:gd name="connsiteY1" fmla="*/ 0 h 1205802"/>
                <a:gd name="connsiteX2" fmla="*/ 9167963 w 9385616"/>
                <a:gd name="connsiteY2" fmla="*/ 1205802 h 1205802"/>
                <a:gd name="connsiteX3" fmla="*/ 9167964 w 9385616"/>
                <a:gd name="connsiteY3" fmla="*/ 924447 h 1205802"/>
                <a:gd name="connsiteX4" fmla="*/ 6133361 w 9385616"/>
                <a:gd name="connsiteY4" fmla="*/ 1155560 h 1205802"/>
                <a:gd name="connsiteX5" fmla="*/ 3671515 w 9385616"/>
                <a:gd name="connsiteY5" fmla="*/ 884255 h 1205802"/>
                <a:gd name="connsiteX6" fmla="*/ 3867 w 9385616"/>
                <a:gd name="connsiteY6" fmla="*/ 1105318 h 1205802"/>
                <a:gd name="connsiteX7" fmla="*/ 3867 w 9385616"/>
                <a:gd name="connsiteY7" fmla="*/ 0 h 1205802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671515 w 9198108"/>
                <a:gd name="connsiteY4" fmla="*/ 884255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924448 h 1156704"/>
                <a:gd name="connsiteX6" fmla="*/ 3867 w 9198108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206140"/>
                <a:gd name="connsiteY0" fmla="*/ 0 h 1156704"/>
                <a:gd name="connsiteX1" fmla="*/ 9196091 w 9206140"/>
                <a:gd name="connsiteY1" fmla="*/ 0 h 1156704"/>
                <a:gd name="connsiteX2" fmla="*/ 9206140 w 9206140"/>
                <a:gd name="connsiteY2" fmla="*/ 924446 h 1156704"/>
                <a:gd name="connsiteX3" fmla="*/ 6131344 w 9206140"/>
                <a:gd name="connsiteY3" fmla="*/ 1155560 h 1156704"/>
                <a:gd name="connsiteX4" fmla="*/ 3146984 w 9206140"/>
                <a:gd name="connsiteY4" fmla="*/ 874207 h 1156704"/>
                <a:gd name="connsiteX5" fmla="*/ 11899 w 9206140"/>
                <a:gd name="connsiteY5" fmla="*/ 1135464 h 1156704"/>
                <a:gd name="connsiteX6" fmla="*/ 1850 w 9206140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86043 w 9196091"/>
                <a:gd name="connsiteY2" fmla="*/ 924446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985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1850 w 9196091"/>
                <a:gd name="connsiteY0" fmla="*/ 0 h 1156735"/>
                <a:gd name="connsiteX1" fmla="*/ 9196091 w 9196091"/>
                <a:gd name="connsiteY1" fmla="*/ 0 h 1156735"/>
                <a:gd name="connsiteX2" fmla="*/ 9186043 w 9196091"/>
                <a:gd name="connsiteY2" fmla="*/ 931756 h 1156735"/>
                <a:gd name="connsiteX3" fmla="*/ 6131344 w 9196091"/>
                <a:gd name="connsiteY3" fmla="*/ 1155560 h 1156735"/>
                <a:gd name="connsiteX4" fmla="*/ 3146984 w 9196091"/>
                <a:gd name="connsiteY4" fmla="*/ 874207 h 1156735"/>
                <a:gd name="connsiteX5" fmla="*/ 11899 w 9196091"/>
                <a:gd name="connsiteY5" fmla="*/ 1135464 h 1156735"/>
                <a:gd name="connsiteX6" fmla="*/ 1850 w 9196091"/>
                <a:gd name="connsiteY6" fmla="*/ 0 h 1156735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223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6789 w 9201030"/>
                <a:gd name="connsiteY0" fmla="*/ 0 h 1156735"/>
                <a:gd name="connsiteX1" fmla="*/ 9201030 w 9201030"/>
                <a:gd name="connsiteY1" fmla="*/ 0 h 1156735"/>
                <a:gd name="connsiteX2" fmla="*/ 9187172 w 9201030"/>
                <a:gd name="connsiteY2" fmla="*/ 931756 h 1156735"/>
                <a:gd name="connsiteX3" fmla="*/ 6136283 w 9201030"/>
                <a:gd name="connsiteY3" fmla="*/ 1155560 h 1156735"/>
                <a:gd name="connsiteX4" fmla="*/ 3151923 w 9201030"/>
                <a:gd name="connsiteY4" fmla="*/ 874207 h 1156735"/>
                <a:gd name="connsiteX5" fmla="*/ 1644 w 9201030"/>
                <a:gd name="connsiteY5" fmla="*/ 1135464 h 1156735"/>
                <a:gd name="connsiteX6" fmla="*/ 6789 w 9201030"/>
                <a:gd name="connsiteY6" fmla="*/ 0 h 1156735"/>
                <a:gd name="connsiteX0" fmla="*/ 3665 w 9197906"/>
                <a:gd name="connsiteY0" fmla="*/ 0 h 1156737"/>
                <a:gd name="connsiteX1" fmla="*/ 9197906 w 9197906"/>
                <a:gd name="connsiteY1" fmla="*/ 0 h 1156737"/>
                <a:gd name="connsiteX2" fmla="*/ 9184048 w 9197906"/>
                <a:gd name="connsiteY2" fmla="*/ 931756 h 1156737"/>
                <a:gd name="connsiteX3" fmla="*/ 6133159 w 9197906"/>
                <a:gd name="connsiteY3" fmla="*/ 1155560 h 1156737"/>
                <a:gd name="connsiteX4" fmla="*/ 3148799 w 9197906"/>
                <a:gd name="connsiteY4" fmla="*/ 874207 h 1156737"/>
                <a:gd name="connsiteX5" fmla="*/ 4218 w 9197906"/>
                <a:gd name="connsiteY5" fmla="*/ 1142774 h 1156737"/>
                <a:gd name="connsiteX6" fmla="*/ 3665 w 9197906"/>
                <a:gd name="connsiteY6" fmla="*/ 0 h 1156737"/>
                <a:gd name="connsiteX0" fmla="*/ 3665 w 9197906"/>
                <a:gd name="connsiteY0" fmla="*/ 0 h 1156735"/>
                <a:gd name="connsiteX1" fmla="*/ 9197906 w 9197906"/>
                <a:gd name="connsiteY1" fmla="*/ 0 h 1156735"/>
                <a:gd name="connsiteX2" fmla="*/ 9184048 w 9197906"/>
                <a:gd name="connsiteY2" fmla="*/ 931756 h 1156735"/>
                <a:gd name="connsiteX3" fmla="*/ 6133159 w 9197906"/>
                <a:gd name="connsiteY3" fmla="*/ 1155560 h 1156735"/>
                <a:gd name="connsiteX4" fmla="*/ 3148799 w 9197906"/>
                <a:gd name="connsiteY4" fmla="*/ 874207 h 1156735"/>
                <a:gd name="connsiteX5" fmla="*/ 4218 w 9197906"/>
                <a:gd name="connsiteY5" fmla="*/ 1146429 h 1156735"/>
                <a:gd name="connsiteX6" fmla="*/ 3665 w 9197906"/>
                <a:gd name="connsiteY6" fmla="*/ 0 h 1156735"/>
                <a:gd name="connsiteX0" fmla="*/ 3086 w 9199226"/>
                <a:gd name="connsiteY0" fmla="*/ 0 h 1156737"/>
                <a:gd name="connsiteX1" fmla="*/ 9199226 w 9199226"/>
                <a:gd name="connsiteY1" fmla="*/ 0 h 1156737"/>
                <a:gd name="connsiteX2" fmla="*/ 9185368 w 9199226"/>
                <a:gd name="connsiteY2" fmla="*/ 931756 h 1156737"/>
                <a:gd name="connsiteX3" fmla="*/ 6134479 w 9199226"/>
                <a:gd name="connsiteY3" fmla="*/ 1155560 h 1156737"/>
                <a:gd name="connsiteX4" fmla="*/ 3150119 w 9199226"/>
                <a:gd name="connsiteY4" fmla="*/ 874207 h 1156737"/>
                <a:gd name="connsiteX5" fmla="*/ 5538 w 9199226"/>
                <a:gd name="connsiteY5" fmla="*/ 1146429 h 1156737"/>
                <a:gd name="connsiteX6" fmla="*/ 3086 w 9199226"/>
                <a:gd name="connsiteY6" fmla="*/ 0 h 1156737"/>
                <a:gd name="connsiteX0" fmla="*/ 3664 w 9199804"/>
                <a:gd name="connsiteY0" fmla="*/ 0 h 1156735"/>
                <a:gd name="connsiteX1" fmla="*/ 9199804 w 9199804"/>
                <a:gd name="connsiteY1" fmla="*/ 0 h 1156735"/>
                <a:gd name="connsiteX2" fmla="*/ 9185946 w 9199804"/>
                <a:gd name="connsiteY2" fmla="*/ 931756 h 1156735"/>
                <a:gd name="connsiteX3" fmla="*/ 6135057 w 9199804"/>
                <a:gd name="connsiteY3" fmla="*/ 1155560 h 1156735"/>
                <a:gd name="connsiteX4" fmla="*/ 3150697 w 9199804"/>
                <a:gd name="connsiteY4" fmla="*/ 874207 h 1156735"/>
                <a:gd name="connsiteX5" fmla="*/ 4217 w 9199804"/>
                <a:gd name="connsiteY5" fmla="*/ 1150083 h 1156735"/>
                <a:gd name="connsiteX6" fmla="*/ 3664 w 9199804"/>
                <a:gd name="connsiteY6" fmla="*/ 0 h 1156735"/>
                <a:gd name="connsiteX0" fmla="*/ 3664 w 9186070"/>
                <a:gd name="connsiteY0" fmla="*/ 7310 h 1164047"/>
                <a:gd name="connsiteX1" fmla="*/ 9165491 w 9186070"/>
                <a:gd name="connsiteY1" fmla="*/ 0 h 1164047"/>
                <a:gd name="connsiteX2" fmla="*/ 9185946 w 9186070"/>
                <a:gd name="connsiteY2" fmla="*/ 939066 h 1164047"/>
                <a:gd name="connsiteX3" fmla="*/ 6135057 w 9186070"/>
                <a:gd name="connsiteY3" fmla="*/ 1162870 h 1164047"/>
                <a:gd name="connsiteX4" fmla="*/ 3150697 w 9186070"/>
                <a:gd name="connsiteY4" fmla="*/ 881517 h 1164047"/>
                <a:gd name="connsiteX5" fmla="*/ 4217 w 9186070"/>
                <a:gd name="connsiteY5" fmla="*/ 1157393 h 1164047"/>
                <a:gd name="connsiteX6" fmla="*/ 3664 w 9186070"/>
                <a:gd name="connsiteY6" fmla="*/ 7310 h 1164047"/>
                <a:gd name="connsiteX0" fmla="*/ 3664 w 9165491"/>
                <a:gd name="connsiteY0" fmla="*/ 7310 h 1164062"/>
                <a:gd name="connsiteX1" fmla="*/ 9165491 w 9165491"/>
                <a:gd name="connsiteY1" fmla="*/ 0 h 1164062"/>
                <a:gd name="connsiteX2" fmla="*/ 9147820 w 9165491"/>
                <a:gd name="connsiteY2" fmla="*/ 942721 h 1164062"/>
                <a:gd name="connsiteX3" fmla="*/ 6135057 w 9165491"/>
                <a:gd name="connsiteY3" fmla="*/ 1162870 h 1164062"/>
                <a:gd name="connsiteX4" fmla="*/ 3150697 w 9165491"/>
                <a:gd name="connsiteY4" fmla="*/ 881517 h 1164062"/>
                <a:gd name="connsiteX5" fmla="*/ 4217 w 9165491"/>
                <a:gd name="connsiteY5" fmla="*/ 1157393 h 1164062"/>
                <a:gd name="connsiteX6" fmla="*/ 3664 w 9165491"/>
                <a:gd name="connsiteY6" fmla="*/ 7310 h 1164062"/>
                <a:gd name="connsiteX0" fmla="*/ 3664 w 9161678"/>
                <a:gd name="connsiteY0" fmla="*/ 7310 h 1164064"/>
                <a:gd name="connsiteX1" fmla="*/ 9161678 w 9161678"/>
                <a:gd name="connsiteY1" fmla="*/ 0 h 1164064"/>
                <a:gd name="connsiteX2" fmla="*/ 9147820 w 9161678"/>
                <a:gd name="connsiteY2" fmla="*/ 942721 h 1164064"/>
                <a:gd name="connsiteX3" fmla="*/ 6135057 w 9161678"/>
                <a:gd name="connsiteY3" fmla="*/ 1162870 h 1164064"/>
                <a:gd name="connsiteX4" fmla="*/ 3150697 w 9161678"/>
                <a:gd name="connsiteY4" fmla="*/ 881517 h 1164064"/>
                <a:gd name="connsiteX5" fmla="*/ 4217 w 9161678"/>
                <a:gd name="connsiteY5" fmla="*/ 1157393 h 1164064"/>
                <a:gd name="connsiteX6" fmla="*/ 3664 w 9161678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47820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772"/>
                <a:gd name="connsiteY0" fmla="*/ 7310 h 1164064"/>
                <a:gd name="connsiteX1" fmla="*/ 9159772 w 9159772"/>
                <a:gd name="connsiteY1" fmla="*/ 0 h 1164064"/>
                <a:gd name="connsiteX2" fmla="*/ 9153539 w 9159772"/>
                <a:gd name="connsiteY2" fmla="*/ 942721 h 1164064"/>
                <a:gd name="connsiteX3" fmla="*/ 6135057 w 9159772"/>
                <a:gd name="connsiteY3" fmla="*/ 1162870 h 1164064"/>
                <a:gd name="connsiteX4" fmla="*/ 3150697 w 9159772"/>
                <a:gd name="connsiteY4" fmla="*/ 881517 h 1164064"/>
                <a:gd name="connsiteX5" fmla="*/ 4217 w 9159772"/>
                <a:gd name="connsiteY5" fmla="*/ 1157393 h 1164064"/>
                <a:gd name="connsiteX6" fmla="*/ 3664 w 9159772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55445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926"/>
                <a:gd name="connsiteY0" fmla="*/ 7310 h 1164064"/>
                <a:gd name="connsiteX1" fmla="*/ 9159772 w 9159926"/>
                <a:gd name="connsiteY1" fmla="*/ 0 h 1164064"/>
                <a:gd name="connsiteX2" fmla="*/ 9159261 w 9159926"/>
                <a:gd name="connsiteY2" fmla="*/ 942721 h 1164064"/>
                <a:gd name="connsiteX3" fmla="*/ 6135057 w 9159926"/>
                <a:gd name="connsiteY3" fmla="*/ 1162870 h 1164064"/>
                <a:gd name="connsiteX4" fmla="*/ 3150697 w 9159926"/>
                <a:gd name="connsiteY4" fmla="*/ 881517 h 1164064"/>
                <a:gd name="connsiteX5" fmla="*/ 4217 w 9159926"/>
                <a:gd name="connsiteY5" fmla="*/ 1157393 h 1164064"/>
                <a:gd name="connsiteX6" fmla="*/ 3664 w 9159926"/>
                <a:gd name="connsiteY6" fmla="*/ 7310 h 1164064"/>
                <a:gd name="connsiteX0" fmla="*/ 4449 w 9160711"/>
                <a:gd name="connsiteY0" fmla="*/ 7310 h 1164062"/>
                <a:gd name="connsiteX1" fmla="*/ 9160557 w 9160711"/>
                <a:gd name="connsiteY1" fmla="*/ 0 h 1164062"/>
                <a:gd name="connsiteX2" fmla="*/ 9160046 w 9160711"/>
                <a:gd name="connsiteY2" fmla="*/ 942721 h 1164062"/>
                <a:gd name="connsiteX3" fmla="*/ 6135842 w 9160711"/>
                <a:gd name="connsiteY3" fmla="*/ 1162870 h 1164062"/>
                <a:gd name="connsiteX4" fmla="*/ 3151482 w 9160711"/>
                <a:gd name="connsiteY4" fmla="*/ 881517 h 1164062"/>
                <a:gd name="connsiteX5" fmla="*/ 3094 w 9160711"/>
                <a:gd name="connsiteY5" fmla="*/ 1157393 h 1164062"/>
                <a:gd name="connsiteX6" fmla="*/ 4449 w 9160711"/>
                <a:gd name="connsiteY6" fmla="*/ 7310 h 1164062"/>
                <a:gd name="connsiteX0" fmla="*/ 5495 w 9161757"/>
                <a:gd name="connsiteY0" fmla="*/ 7310 h 1164064"/>
                <a:gd name="connsiteX1" fmla="*/ 9161603 w 9161757"/>
                <a:gd name="connsiteY1" fmla="*/ 0 h 1164064"/>
                <a:gd name="connsiteX2" fmla="*/ 9161092 w 9161757"/>
                <a:gd name="connsiteY2" fmla="*/ 942721 h 1164064"/>
                <a:gd name="connsiteX3" fmla="*/ 6136888 w 9161757"/>
                <a:gd name="connsiteY3" fmla="*/ 1162870 h 1164064"/>
                <a:gd name="connsiteX4" fmla="*/ 3152528 w 9161757"/>
                <a:gd name="connsiteY4" fmla="*/ 881517 h 1164064"/>
                <a:gd name="connsiteX5" fmla="*/ 2232 w 9161757"/>
                <a:gd name="connsiteY5" fmla="*/ 1161048 h 1164064"/>
                <a:gd name="connsiteX6" fmla="*/ 5495 w 9161757"/>
                <a:gd name="connsiteY6" fmla="*/ 7310 h 1164064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1757" h="1161503">
                  <a:moveTo>
                    <a:pt x="5495" y="7310"/>
                  </a:moveTo>
                  <a:lnTo>
                    <a:pt x="9161603" y="0"/>
                  </a:lnTo>
                  <a:cubicBezTo>
                    <a:pt x="9159524" y="310585"/>
                    <a:pt x="9163171" y="632136"/>
                    <a:pt x="9161092" y="942721"/>
                  </a:cubicBezTo>
                  <a:cubicBezTo>
                    <a:pt x="8353875" y="942721"/>
                    <a:pt x="6913960" y="1137099"/>
                    <a:pt x="6136888" y="1124313"/>
                  </a:cubicBezTo>
                  <a:cubicBezTo>
                    <a:pt x="5388787" y="1136803"/>
                    <a:pt x="4063579" y="888217"/>
                    <a:pt x="3152528" y="881517"/>
                  </a:cubicBezTo>
                  <a:cubicBezTo>
                    <a:pt x="2278322" y="888217"/>
                    <a:pt x="1067357" y="1174445"/>
                    <a:pt x="2232" y="1161048"/>
                  </a:cubicBezTo>
                  <a:cubicBezTo>
                    <a:pt x="-1118" y="799307"/>
                    <a:pt x="-1204" y="389147"/>
                    <a:pt x="5495" y="73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241" y="0"/>
              <a:ext cx="9134871" cy="7938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  <p:pic>
        <p:nvPicPr>
          <p:cNvPr id="15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9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1338263" y="6400800"/>
            <a:ext cx="7318375" cy="0"/>
          </a:xfrm>
          <a:prstGeom prst="line">
            <a:avLst/>
          </a:prstGeom>
          <a:noFill/>
          <a:ln w="25400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7" r:id="rId2"/>
    <p:sldLayoutId id="2147483722" r:id="rId3"/>
    <p:sldLayoutId id="2147483718" r:id="rId4"/>
    <p:sldLayoutId id="2147483719" r:id="rId5"/>
    <p:sldLayoutId id="2147483720" r:id="rId6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30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0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Britannic Bold" panose="020B090306070302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9pPr>
    </p:titleStyle>
    <p:bodyStyle>
      <a:lvl1pPr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1pPr>
      <a:lvl2pPr marL="749300" indent="-376238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2pPr>
      <a:lvl3pPr marL="1227138" indent="-371475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sz="20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3pPr>
      <a:lvl4pPr marL="1647825" indent="-315913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4pPr>
      <a:lvl5pPr marL="1973263" indent="-160338" algn="l" defTabSz="854075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8.png"/><Relationship Id="rId5" Type="http://schemas.openxmlformats.org/officeDocument/2006/relationships/image" Target="../media/image42.png"/><Relationship Id="rId6" Type="http://schemas.openxmlformats.org/officeDocument/2006/relationships/image" Target="../media/image43.emf"/><Relationship Id="rId7" Type="http://schemas.openxmlformats.org/officeDocument/2006/relationships/image" Target="../media/image44.emf"/><Relationship Id="rId8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47.png"/><Relationship Id="rId5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6.emf"/><Relationship Id="rId12" Type="http://schemas.openxmlformats.org/officeDocument/2006/relationships/image" Target="../media/image57.emf"/><Relationship Id="rId13" Type="http://schemas.openxmlformats.org/officeDocument/2006/relationships/image" Target="../media/image58.emf"/><Relationship Id="rId14" Type="http://schemas.openxmlformats.org/officeDocument/2006/relationships/image" Target="../media/image59.emf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48.emf"/><Relationship Id="rId4" Type="http://schemas.openxmlformats.org/officeDocument/2006/relationships/image" Target="../media/image49.emf"/><Relationship Id="rId5" Type="http://schemas.openxmlformats.org/officeDocument/2006/relationships/image" Target="../media/image50.emf"/><Relationship Id="rId6" Type="http://schemas.openxmlformats.org/officeDocument/2006/relationships/image" Target="../media/image51.emf"/><Relationship Id="rId7" Type="http://schemas.openxmlformats.org/officeDocument/2006/relationships/image" Target="../media/image52.png"/><Relationship Id="rId8" Type="http://schemas.openxmlformats.org/officeDocument/2006/relationships/image" Target="../media/image53.png"/><Relationship Id="rId9" Type="http://schemas.openxmlformats.org/officeDocument/2006/relationships/image" Target="../media/image54.png"/><Relationship Id="rId10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4" Type="http://schemas.openxmlformats.org/officeDocument/2006/relationships/image" Target="../media/image62.emf"/><Relationship Id="rId5" Type="http://schemas.openxmlformats.org/officeDocument/2006/relationships/image" Target="../media/image6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5" Type="http://schemas.openxmlformats.org/officeDocument/2006/relationships/image" Target="../media/image6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image" Target="../media/image6.emf"/><Relationship Id="rId6" Type="http://schemas.openxmlformats.org/officeDocument/2006/relationships/image" Target="../media/image7.emf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.png"/><Relationship Id="rId12" Type="http://schemas.openxmlformats.org/officeDocument/2006/relationships/image" Target="../media/image18.pn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5.png"/><Relationship Id="rId8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2369343"/>
            <a:ext cx="9188605" cy="2119313"/>
            <a:chOff x="0" y="2928493"/>
            <a:chExt cx="9188605" cy="2119313"/>
          </a:xfrm>
        </p:grpSpPr>
        <p:grpSp>
          <p:nvGrpSpPr>
            <p:cNvPr id="14342" name="Group 5"/>
            <p:cNvGrpSpPr>
              <a:grpSpLocks/>
            </p:cNvGrpSpPr>
            <p:nvPr/>
          </p:nvGrpSpPr>
          <p:grpSpPr bwMode="auto">
            <a:xfrm>
              <a:off x="0" y="3918059"/>
              <a:ext cx="9186989" cy="1129747"/>
              <a:chOff x="-1829" y="0"/>
              <a:chExt cx="9145984" cy="1130392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-1829" y="525209"/>
                <a:ext cx="9146006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-241" y="-553"/>
                <a:ext cx="9134892" cy="794203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343" name="Group 6"/>
            <p:cNvGrpSpPr>
              <a:grpSpLocks/>
            </p:cNvGrpSpPr>
            <p:nvPr/>
          </p:nvGrpSpPr>
          <p:grpSpPr bwMode="auto">
            <a:xfrm flipH="1" flipV="1">
              <a:off x="0" y="2928493"/>
              <a:ext cx="9188605" cy="1129747"/>
              <a:chOff x="-13118" y="0"/>
              <a:chExt cx="9147593" cy="1130392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-13118" y="525209"/>
                <a:ext cx="9146005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-417" y="-553"/>
                <a:ext cx="9134892" cy="794203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341" name="Title 2"/>
          <p:cNvSpPr>
            <a:spLocks noGrp="1"/>
          </p:cNvSpPr>
          <p:nvPr>
            <p:ph type="title"/>
          </p:nvPr>
        </p:nvSpPr>
        <p:spPr>
          <a:xfrm>
            <a:off x="211138" y="2766219"/>
            <a:ext cx="8761412" cy="1325563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Face-based Vector Fields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029" y="4784609"/>
            <a:ext cx="2526451" cy="1894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133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560" y="1124807"/>
            <a:ext cx="6825710" cy="511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 smtClean="0"/>
              <a:t>Gallery</a:t>
            </a:r>
            <a:endParaRPr lang="en-US" altLang="en-US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68" y="1764079"/>
            <a:ext cx="2356398" cy="390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6767479" y="6006178"/>
            <a:ext cx="1866567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73062" lvl="1" algn="ctr" defTabSz="854075">
              <a:lnSpc>
                <a:spcPct val="90000"/>
              </a:lnSpc>
              <a:spcBef>
                <a:spcPct val="10000"/>
              </a:spcBef>
              <a:buClr>
                <a:srgbClr val="F35B1B"/>
              </a:buClr>
              <a:buSzPct val="75000"/>
            </a:pPr>
            <a:r>
              <a:rPr lang="en-US" altLang="zh-CN" sz="2000" dirty="0">
                <a:solidFill>
                  <a:srgbClr val="ED7D31"/>
                </a:solidFill>
                <a:latin typeface="Californian FB" panose="0207040306080B030204" pitchFamily="18" charset="0"/>
                <a:cs typeface="+mn-cs"/>
              </a:rPr>
              <a:t>[Crane et al. ‘10]</a:t>
            </a:r>
          </a:p>
        </p:txBody>
      </p:sp>
    </p:spTree>
    <p:extLst>
      <p:ext uri="{BB962C8B-B14F-4D97-AF65-F5344CB8AC3E}">
        <p14:creationId xmlns:p14="http://schemas.microsoft.com/office/powerpoint/2010/main" val="351586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920892" y="3717054"/>
            <a:ext cx="2011680" cy="2178657"/>
            <a:chOff x="5790264" y="3335219"/>
            <a:chExt cx="2011680" cy="2178657"/>
          </a:xfrm>
        </p:grpSpPr>
        <p:sp>
          <p:nvSpPr>
            <p:cNvPr id="12" name="Freeform 11"/>
            <p:cNvSpPr/>
            <p:nvPr/>
          </p:nvSpPr>
          <p:spPr>
            <a:xfrm>
              <a:off x="5790264" y="3335219"/>
              <a:ext cx="2011680" cy="2178657"/>
            </a:xfrm>
            <a:custGeom>
              <a:avLst/>
              <a:gdLst>
                <a:gd name="connsiteX0" fmla="*/ 1614114 w 2011680"/>
                <a:gd name="connsiteY0" fmla="*/ 0 h 2178657"/>
                <a:gd name="connsiteX1" fmla="*/ 0 w 2011680"/>
                <a:gd name="connsiteY1" fmla="*/ 914400 h 2178657"/>
                <a:gd name="connsiteX2" fmla="*/ 2011680 w 2011680"/>
                <a:gd name="connsiteY2" fmla="*/ 2178657 h 2178657"/>
                <a:gd name="connsiteX3" fmla="*/ 1614114 w 2011680"/>
                <a:gd name="connsiteY3" fmla="*/ 0 h 2178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1680" h="2178657">
                  <a:moveTo>
                    <a:pt x="1614114" y="0"/>
                  </a:moveTo>
                  <a:lnTo>
                    <a:pt x="0" y="914400"/>
                  </a:lnTo>
                  <a:lnTo>
                    <a:pt x="2011680" y="2178657"/>
                  </a:lnTo>
                  <a:lnTo>
                    <a:pt x="1614114" y="0"/>
                  </a:lnTo>
                  <a:close/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579" t="29840" b="10353"/>
            <a:stretch/>
          </p:blipFill>
          <p:spPr>
            <a:xfrm>
              <a:off x="7261666" y="4818167"/>
              <a:ext cx="372850" cy="356764"/>
            </a:xfrm>
            <a:prstGeom prst="rect">
              <a:avLst/>
            </a:prstGeom>
          </p:spPr>
        </p:pic>
        <p:grpSp>
          <p:nvGrpSpPr>
            <p:cNvPr id="20" name="Group 19"/>
            <p:cNvGrpSpPr/>
            <p:nvPr/>
          </p:nvGrpSpPr>
          <p:grpSpPr>
            <a:xfrm>
              <a:off x="5995468" y="3861581"/>
              <a:ext cx="783279" cy="859611"/>
              <a:chOff x="972609" y="3324483"/>
              <a:chExt cx="783279" cy="859611"/>
            </a:xfrm>
          </p:grpSpPr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02289" y="3324483"/>
                <a:ext cx="353599" cy="859611"/>
              </a:xfrm>
              <a:prstGeom prst="rect">
                <a:avLst/>
              </a:prstGeom>
            </p:spPr>
          </p:pic>
          <p:cxnSp>
            <p:nvCxnSpPr>
              <p:cNvPr id="22" name="直接箭头连接符 20"/>
              <p:cNvCxnSpPr/>
              <p:nvPr/>
            </p:nvCxnSpPr>
            <p:spPr>
              <a:xfrm>
                <a:off x="972609" y="3655270"/>
                <a:ext cx="503934" cy="302844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3" name="直接箭头连接符 24"/>
              <p:cNvCxnSpPr/>
              <p:nvPr/>
            </p:nvCxnSpPr>
            <p:spPr>
              <a:xfrm flipV="1">
                <a:off x="972609" y="3487420"/>
                <a:ext cx="516062" cy="291675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triangle"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7" name="直接箭头连接符 27"/>
          <p:cNvCxnSpPr/>
          <p:nvPr/>
        </p:nvCxnSpPr>
        <p:spPr>
          <a:xfrm rot="1200000" flipH="1">
            <a:off x="6633730" y="4740706"/>
            <a:ext cx="609196" cy="79753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27"/>
          <p:cNvCxnSpPr/>
          <p:nvPr/>
        </p:nvCxnSpPr>
        <p:spPr>
          <a:xfrm rot="1200000" flipH="1">
            <a:off x="6627672" y="4740706"/>
            <a:ext cx="621311" cy="86397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Arbitrary metric per triangle </a:t>
            </a:r>
            <a:r>
              <a:rPr lang="en-US" i="1" dirty="0" smtClean="0">
                <a:latin typeface="Times New Roman"/>
                <a:cs typeface="Times New Roman"/>
              </a:rPr>
              <a:t>g</a:t>
            </a:r>
          </a:p>
          <a:p>
            <a:pPr lvl="1"/>
            <a:r>
              <a:rPr lang="en-US" dirty="0" smtClean="0"/>
              <a:t>Quad meshing</a:t>
            </a:r>
          </a:p>
          <a:p>
            <a:pPr lvl="2"/>
            <a:r>
              <a:rPr lang="en-US" dirty="0" smtClean="0">
                <a:solidFill>
                  <a:schemeClr val="accent2"/>
                </a:solidFill>
              </a:rPr>
              <a:t>[Jiang et al. 2015]</a:t>
            </a:r>
          </a:p>
          <a:p>
            <a:pPr lvl="1"/>
            <a:r>
              <a:rPr lang="en-US" dirty="0" smtClean="0"/>
              <a:t>Levi-</a:t>
            </a:r>
            <a:r>
              <a:rPr lang="en-US" dirty="0" err="1" smtClean="0"/>
              <a:t>Civita</a:t>
            </a:r>
            <a:r>
              <a:rPr lang="en-US" dirty="0" smtClean="0"/>
              <a:t> connection</a:t>
            </a:r>
          </a:p>
          <a:p>
            <a:pPr lvl="2"/>
            <a:r>
              <a:rPr lang="en-US" sz="2400" dirty="0" smtClean="0"/>
              <a:t>choose a frame that is orthonormal in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sz="2400" dirty="0" smtClean="0"/>
          </a:p>
          <a:p>
            <a:pPr lvl="2"/>
            <a:r>
              <a:rPr lang="en-US" sz="2400" dirty="0" smtClean="0"/>
              <a:t>rotate from face to edge, to next face</a:t>
            </a:r>
            <a:endParaRPr lang="en-US" sz="2400" dirty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marL="855663" lvl="2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3887" y="-139700"/>
            <a:ext cx="8131229" cy="1325563"/>
          </a:xfrm>
        </p:spPr>
        <p:txBody>
          <a:bodyPr/>
          <a:lstStyle/>
          <a:p>
            <a:r>
              <a:rPr lang="en-US" dirty="0" smtClean="0"/>
              <a:t>Connection from Metric</a:t>
            </a:r>
            <a:endParaRPr lang="en-US" dirty="0"/>
          </a:p>
        </p:txBody>
      </p:sp>
      <p:cxnSp>
        <p:nvCxnSpPr>
          <p:cNvPr id="10" name="直接连接符 12"/>
          <p:cNvCxnSpPr>
            <a:endCxn id="17" idx="3"/>
          </p:cNvCxnSpPr>
          <p:nvPr/>
        </p:nvCxnSpPr>
        <p:spPr>
          <a:xfrm flipV="1">
            <a:off x="7282224" y="4773047"/>
            <a:ext cx="417361" cy="7070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椭圆 57"/>
          <p:cNvSpPr/>
          <p:nvPr/>
        </p:nvSpPr>
        <p:spPr>
          <a:xfrm>
            <a:off x="7202160" y="4814696"/>
            <a:ext cx="85725" cy="7188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27"/>
          <p:cNvCxnSpPr/>
          <p:nvPr/>
        </p:nvCxnSpPr>
        <p:spPr>
          <a:xfrm flipH="1" flipV="1">
            <a:off x="7392294" y="4259893"/>
            <a:ext cx="350606" cy="492994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椭圆 58"/>
          <p:cNvSpPr/>
          <p:nvPr/>
        </p:nvSpPr>
        <p:spPr>
          <a:xfrm>
            <a:off x="7687031" y="4711692"/>
            <a:ext cx="85725" cy="7188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9732" r="95457" b="41555"/>
          <a:stretch/>
        </p:blipFill>
        <p:spPr>
          <a:xfrm>
            <a:off x="7386636" y="4846152"/>
            <a:ext cx="223479" cy="25908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lum bright="-40000" contrast="-40000"/>
          </a:blip>
          <a:stretch>
            <a:fillRect/>
          </a:stretch>
        </p:blipFill>
        <p:spPr>
          <a:xfrm>
            <a:off x="1986444" y="4482471"/>
            <a:ext cx="1038852" cy="518943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055208" y="5040284"/>
            <a:ext cx="5436208" cy="1000886"/>
            <a:chOff x="1264650" y="4953838"/>
            <a:chExt cx="5436208" cy="100088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7">
              <a:lum bright="-40000" contrast="-40000"/>
            </a:blip>
            <a:stretch>
              <a:fillRect/>
            </a:stretch>
          </p:blipFill>
          <p:spPr>
            <a:xfrm>
              <a:off x="1264650" y="4953838"/>
              <a:ext cx="5436208" cy="100088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1467059" y="5468920"/>
              <a:ext cx="100484" cy="1722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4898" y="3763552"/>
            <a:ext cx="4205471" cy="233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189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.00162 L 0.07691 -0.0432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-224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3887" y="-139700"/>
            <a:ext cx="8131229" cy="1325563"/>
          </a:xfrm>
        </p:spPr>
        <p:txBody>
          <a:bodyPr/>
          <a:lstStyle/>
          <a:p>
            <a:r>
              <a:rPr lang="en-US" dirty="0" smtClean="0"/>
              <a:t>Connection from Metric</a:t>
            </a:r>
            <a:endParaRPr lang="en-US" dirty="0"/>
          </a:p>
        </p:txBody>
      </p:sp>
      <p:pic>
        <p:nvPicPr>
          <p:cNvPr id="11" name="图片 4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6022">
            <a:off x="104614" y="2628211"/>
            <a:ext cx="5195190" cy="3132481"/>
          </a:xfrm>
          <a:prstGeom prst="rect">
            <a:avLst/>
          </a:prstGeom>
        </p:spPr>
      </p:pic>
      <p:pic>
        <p:nvPicPr>
          <p:cNvPr id="12" name="内容占位符 7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6670" y="1040524"/>
            <a:ext cx="9061615" cy="479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6820455" y="6006178"/>
            <a:ext cx="1760618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73062" lvl="1" algn="ctr" defTabSz="854075">
              <a:lnSpc>
                <a:spcPct val="90000"/>
              </a:lnSpc>
              <a:spcBef>
                <a:spcPct val="10000"/>
              </a:spcBef>
              <a:buClr>
                <a:srgbClr val="F35B1B"/>
              </a:buClr>
              <a:buSzPct val="75000"/>
            </a:pPr>
            <a:r>
              <a:rPr lang="en-US" altLang="zh-CN" sz="2000" dirty="0" smtClean="0">
                <a:solidFill>
                  <a:srgbClr val="ED7D31"/>
                </a:solidFill>
                <a:latin typeface="Californian FB" panose="0207040306080B030204" pitchFamily="18" charset="0"/>
                <a:cs typeface="+mn-cs"/>
              </a:rPr>
              <a:t>[Jiang et </a:t>
            </a:r>
            <a:r>
              <a:rPr lang="en-US" altLang="zh-CN" sz="2000" dirty="0">
                <a:solidFill>
                  <a:srgbClr val="ED7D31"/>
                </a:solidFill>
                <a:latin typeface="Californian FB" panose="0207040306080B030204" pitchFamily="18" charset="0"/>
                <a:cs typeface="+mn-cs"/>
              </a:rPr>
              <a:t>al. ‘</a:t>
            </a:r>
            <a:r>
              <a:rPr lang="en-US" altLang="zh-CN" sz="2000" dirty="0" smtClean="0">
                <a:solidFill>
                  <a:srgbClr val="ED7D31"/>
                </a:solidFill>
                <a:latin typeface="Californian FB" panose="0207040306080B030204" pitchFamily="18" charset="0"/>
                <a:cs typeface="+mn-cs"/>
              </a:rPr>
              <a:t>15]</a:t>
            </a:r>
            <a:endParaRPr lang="en-US" altLang="zh-CN" sz="2000" dirty="0">
              <a:solidFill>
                <a:srgbClr val="ED7D31"/>
              </a:solidFill>
              <a:latin typeface="Californian FB" panose="0207040306080B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0162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Worked out by </a:t>
            </a:r>
            <a:r>
              <a:rPr lang="en-US" dirty="0" err="1"/>
              <a:t>Wardetzky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 err="1" smtClean="0"/>
              <a:t>Polthier</a:t>
            </a:r>
            <a:endParaRPr lang="en-US" dirty="0" smtClean="0"/>
          </a:p>
          <a:p>
            <a:pPr lvl="1"/>
            <a:r>
              <a:rPr lang="en-US" dirty="0"/>
              <a:t>vertex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dirty="0"/>
              <a:t> and edge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dirty="0"/>
              <a:t>based </a:t>
            </a:r>
            <a:r>
              <a:rPr lang="en-US" b="1" dirty="0"/>
              <a:t>scalar</a:t>
            </a:r>
            <a:r>
              <a:rPr lang="en-US" dirty="0"/>
              <a:t> functions</a:t>
            </a:r>
          </a:p>
          <a:p>
            <a:pPr lvl="2"/>
            <a:r>
              <a:rPr lang="en-US" dirty="0" smtClean="0"/>
              <a:t>Hodge-Helmholtz decomposition</a:t>
            </a:r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1"/>
            <a:r>
              <a:rPr lang="en-US" dirty="0" smtClean="0"/>
              <a:t>results in simple discrete calculus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3887" y="-139700"/>
            <a:ext cx="8236333" cy="1325563"/>
          </a:xfrm>
        </p:spPr>
        <p:txBody>
          <a:bodyPr/>
          <a:lstStyle/>
          <a:p>
            <a:r>
              <a:rPr lang="en-US" dirty="0" smtClean="0"/>
              <a:t>Differential Operators</a:t>
            </a:r>
            <a:endParaRPr lang="en-US" dirty="0"/>
          </a:p>
        </p:txBody>
      </p:sp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581" y="2626328"/>
            <a:ext cx="2984500" cy="342900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1997496" y="2956348"/>
            <a:ext cx="3086178" cy="770384"/>
            <a:chOff x="1036462" y="2234414"/>
            <a:chExt cx="3086178" cy="894436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1258712" y="2234414"/>
              <a:ext cx="0" cy="57356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latex-image-1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6462" y="2862150"/>
              <a:ext cx="444500" cy="266700"/>
            </a:xfrm>
            <a:prstGeom prst="rect">
              <a:avLst/>
            </a:prstGeom>
          </p:spPr>
        </p:pic>
        <p:cxnSp>
          <p:nvCxnSpPr>
            <p:cNvPr id="17" name="Straight Arrow Connector 16"/>
            <p:cNvCxnSpPr/>
            <p:nvPr/>
          </p:nvCxnSpPr>
          <p:spPr>
            <a:xfrm>
              <a:off x="3975955" y="2234414"/>
              <a:ext cx="0" cy="57356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2046423" y="2234414"/>
              <a:ext cx="0" cy="57356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3194879" y="2234414"/>
              <a:ext cx="0" cy="57356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0" descr="latex-image-1.pd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2573" y="2862150"/>
              <a:ext cx="647700" cy="266700"/>
            </a:xfrm>
            <a:prstGeom prst="rect">
              <a:avLst/>
            </a:prstGeom>
          </p:spPr>
        </p:pic>
        <p:pic>
          <p:nvPicPr>
            <p:cNvPr id="22" name="Picture 21" descr="latex-image-1.pdf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5349" y="2854384"/>
              <a:ext cx="647700" cy="2667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9270" y="2846764"/>
              <a:ext cx="293370" cy="274320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>
          <a:xfrm>
            <a:off x="6384139" y="1696653"/>
            <a:ext cx="1263474" cy="1506704"/>
            <a:chOff x="4578395" y="1287732"/>
            <a:chExt cx="4095590" cy="4884028"/>
          </a:xfrm>
        </p:grpSpPr>
        <p:sp>
          <p:nvSpPr>
            <p:cNvPr id="26" name="Rectangle 25"/>
            <p:cNvSpPr/>
            <p:nvPr/>
          </p:nvSpPr>
          <p:spPr>
            <a:xfrm>
              <a:off x="4578395" y="4475726"/>
              <a:ext cx="4012588" cy="1696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Conforming FEM</a:t>
              </a:r>
              <a:endParaRPr lang="en-US" sz="1050" dirty="0">
                <a:solidFill>
                  <a:schemeClr val="accent6"/>
                </a:solidFill>
              </a:endParaRPr>
            </a:p>
          </p:txBody>
        </p:sp>
        <p:pic>
          <p:nvPicPr>
            <p:cNvPr id="27" name="Picture 26" descr="hatBasisVertex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2606" y="1287732"/>
              <a:ext cx="4041379" cy="3187996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7394714" y="2005322"/>
            <a:ext cx="1646646" cy="1491699"/>
            <a:chOff x="4035992" y="1344675"/>
            <a:chExt cx="5337652" cy="4835388"/>
          </a:xfrm>
        </p:grpSpPr>
        <p:sp>
          <p:nvSpPr>
            <p:cNvPr id="29" name="Rectangle 28"/>
            <p:cNvSpPr/>
            <p:nvPr/>
          </p:nvSpPr>
          <p:spPr>
            <a:xfrm>
              <a:off x="4035992" y="4484029"/>
              <a:ext cx="5337652" cy="1696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Non-conforming FEM</a:t>
              </a:r>
              <a:endParaRPr lang="en-US" sz="1050" dirty="0">
                <a:solidFill>
                  <a:schemeClr val="accent6"/>
                </a:solidFill>
              </a:endParaRPr>
            </a:p>
          </p:txBody>
        </p:sp>
        <p:pic>
          <p:nvPicPr>
            <p:cNvPr id="30" name="Picture 29" descr="hatBasisEdge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8775" y="1344675"/>
              <a:ext cx="3864607" cy="3230665"/>
            </a:xfrm>
            <a:prstGeom prst="rect">
              <a:avLst/>
            </a:prstGeom>
          </p:spPr>
        </p:pic>
      </p:grpSp>
      <p:grpSp>
        <p:nvGrpSpPr>
          <p:cNvPr id="37" name="Group 36"/>
          <p:cNvGrpSpPr/>
          <p:nvPr/>
        </p:nvGrpSpPr>
        <p:grpSpPr>
          <a:xfrm>
            <a:off x="2773611" y="4340691"/>
            <a:ext cx="3936884" cy="1929934"/>
            <a:chOff x="1951385" y="2428783"/>
            <a:chExt cx="5297071" cy="2596723"/>
          </a:xfrm>
        </p:grpSpPr>
        <p:pic>
          <p:nvPicPr>
            <p:cNvPr id="38" name="Picture 37" descr="diagram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1385" y="2428783"/>
              <a:ext cx="5297071" cy="2596723"/>
            </a:xfrm>
            <a:prstGeom prst="rect">
              <a:avLst/>
            </a:prstGeom>
          </p:spPr>
        </p:pic>
        <p:pic>
          <p:nvPicPr>
            <p:cNvPr id="39" name="Picture 38" descr="latex-image-1.pdf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789" y="2720736"/>
              <a:ext cx="203200" cy="203200"/>
            </a:xfrm>
            <a:prstGeom prst="rect">
              <a:avLst/>
            </a:prstGeom>
          </p:spPr>
        </p:pic>
        <p:pic>
          <p:nvPicPr>
            <p:cNvPr id="40" name="Picture 39" descr="latex-image-1.pdf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6373" y="4115302"/>
              <a:ext cx="368300" cy="203200"/>
            </a:xfrm>
            <a:prstGeom prst="rect">
              <a:avLst/>
            </a:prstGeom>
          </p:spPr>
        </p:pic>
        <p:pic>
          <p:nvPicPr>
            <p:cNvPr id="41" name="Picture 40" descr="latex-image-1.pdf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3149" y="4115302"/>
              <a:ext cx="254000" cy="203200"/>
            </a:xfrm>
            <a:prstGeom prst="rect">
              <a:avLst/>
            </a:prstGeom>
          </p:spPr>
        </p:pic>
        <p:pic>
          <p:nvPicPr>
            <p:cNvPr id="42" name="Picture 41" descr="latex-image-1.pdf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8073" y="2720736"/>
              <a:ext cx="368300" cy="203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0034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Differences across edges</a:t>
            </a:r>
          </a:p>
          <a:p>
            <a:pPr lvl="1"/>
            <a:r>
              <a:rPr lang="en-US" dirty="0" smtClean="0"/>
              <a:t>still makes sense for </a:t>
            </a:r>
            <a:r>
              <a:rPr lang="en-US" i="1" dirty="0" smtClean="0"/>
              <a:t>arbitrary</a:t>
            </a:r>
            <a:r>
              <a:rPr lang="en-US" dirty="0" smtClean="0"/>
              <a:t> connections</a:t>
            </a:r>
          </a:p>
          <a:p>
            <a:pPr lvl="2"/>
            <a:r>
              <a:rPr lang="en-US" dirty="0" smtClean="0"/>
              <a:t>transport one of the vectors first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Covariant </a:t>
            </a:r>
            <a:r>
              <a:rPr lang="en-US" dirty="0" smtClean="0"/>
              <a:t>Derivative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1325985" y="3720999"/>
            <a:ext cx="663093" cy="843512"/>
          </a:xfrm>
          <a:prstGeom prst="straightConnector1">
            <a:avLst/>
          </a:prstGeom>
          <a:ln w="63500">
            <a:solidFill>
              <a:schemeClr val="accent4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3494927" y="4294297"/>
            <a:ext cx="1166429" cy="270215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/>
          <p:nvPr/>
        </p:nvSpPr>
        <p:spPr>
          <a:xfrm>
            <a:off x="204007" y="2899730"/>
            <a:ext cx="5063283" cy="2930249"/>
          </a:xfrm>
          <a:custGeom>
            <a:avLst/>
            <a:gdLst>
              <a:gd name="connsiteX0" fmla="*/ 0 w 5063283"/>
              <a:gd name="connsiteY0" fmla="*/ 1460974 h 2930249"/>
              <a:gd name="connsiteX1" fmla="*/ 2556543 w 5063283"/>
              <a:gd name="connsiteY1" fmla="*/ 2930249 h 2930249"/>
              <a:gd name="connsiteX2" fmla="*/ 5063283 w 5063283"/>
              <a:gd name="connsiteY2" fmla="*/ 1469275 h 2930249"/>
              <a:gd name="connsiteX3" fmla="*/ 2531641 w 5063283"/>
              <a:gd name="connsiteY3" fmla="*/ 0 h 2930249"/>
              <a:gd name="connsiteX4" fmla="*/ 0 w 5063283"/>
              <a:gd name="connsiteY4" fmla="*/ 1460974 h 293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3283" h="2930249">
                <a:moveTo>
                  <a:pt x="0" y="1460974"/>
                </a:moveTo>
                <a:lnTo>
                  <a:pt x="2556543" y="2930249"/>
                </a:lnTo>
                <a:lnTo>
                  <a:pt x="5063283" y="1469275"/>
                </a:lnTo>
                <a:lnTo>
                  <a:pt x="2531641" y="0"/>
                </a:lnTo>
                <a:lnTo>
                  <a:pt x="0" y="1460974"/>
                </a:lnTo>
                <a:close/>
              </a:path>
            </a:pathLst>
          </a:custGeom>
          <a:noFill/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>
            <a:endCxn id="6" idx="1"/>
          </p:cNvCxnSpPr>
          <p:nvPr/>
        </p:nvCxnSpPr>
        <p:spPr>
          <a:xfrm>
            <a:off x="2746017" y="2899730"/>
            <a:ext cx="14532" cy="2930249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325984" y="4564511"/>
            <a:ext cx="2168942" cy="1"/>
          </a:xfrm>
          <a:prstGeom prst="line">
            <a:avLst/>
          </a:prstGeom>
          <a:ln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685849" y="3621916"/>
            <a:ext cx="0" cy="942595"/>
          </a:xfrm>
          <a:prstGeom prst="straightConnector1">
            <a:avLst/>
          </a:prstGeom>
          <a:ln w="63500">
            <a:solidFill>
              <a:schemeClr val="accent4"/>
            </a:solidFill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760550" y="4750980"/>
            <a:ext cx="663093" cy="0"/>
          </a:xfrm>
          <a:prstGeom prst="straightConnector1">
            <a:avLst/>
          </a:prstGeom>
          <a:ln w="63500">
            <a:solidFill>
              <a:schemeClr val="accent4"/>
            </a:solidFill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2822590" y="4294294"/>
            <a:ext cx="0" cy="270216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760550" y="4654351"/>
            <a:ext cx="1166429" cy="0"/>
          </a:xfrm>
          <a:prstGeom prst="straightConnector1">
            <a:avLst/>
          </a:prstGeom>
          <a:ln w="63500">
            <a:solidFill>
              <a:schemeClr val="accent1">
                <a:lumMod val="60000"/>
                <a:lumOff val="40000"/>
              </a:schemeClr>
            </a:solidFill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5213546" y="2377283"/>
            <a:ext cx="3139554" cy="866120"/>
            <a:chOff x="5134508" y="2706639"/>
            <a:chExt cx="3139554" cy="866120"/>
          </a:xfrm>
        </p:grpSpPr>
        <p:pic>
          <p:nvPicPr>
            <p:cNvPr id="14" name="Picture 13" descr="latex-image-1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1162" y="3229859"/>
              <a:ext cx="2882900" cy="342900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5134508" y="2706639"/>
              <a:ext cx="300824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chemeClr val="accent6"/>
                  </a:solidFill>
                </a:rPr>
                <a:t>Tangential jump</a:t>
              </a:r>
              <a:endParaRPr lang="en-US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224630" y="4364156"/>
            <a:ext cx="3495155" cy="866120"/>
            <a:chOff x="5134507" y="3839594"/>
            <a:chExt cx="3495155" cy="866120"/>
          </a:xfrm>
        </p:grpSpPr>
        <p:pic>
          <p:nvPicPr>
            <p:cNvPr id="17" name="Picture 16" descr="latex-image-1.pd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1162" y="4362814"/>
              <a:ext cx="3238500" cy="34290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5134507" y="3839594"/>
              <a:ext cx="27426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solidFill>
                    <a:schemeClr val="accent2"/>
                  </a:solidFill>
                </a:rPr>
                <a:t>Normal jump</a:t>
              </a:r>
              <a:endParaRPr lang="en-US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19" name="Picture 18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619" y="2619526"/>
            <a:ext cx="88900" cy="215900"/>
          </a:xfrm>
          <a:prstGeom prst="rect">
            <a:avLst/>
          </a:prstGeom>
        </p:spPr>
      </p:pic>
      <p:pic>
        <p:nvPicPr>
          <p:cNvPr id="20" name="Picture 19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139" y="5829978"/>
            <a:ext cx="139700" cy="279400"/>
          </a:xfrm>
          <a:prstGeom prst="rect">
            <a:avLst/>
          </a:prstGeom>
        </p:spPr>
      </p:pic>
      <p:sp>
        <p:nvSpPr>
          <p:cNvPr id="22" name="Rounded Rectangle 21"/>
          <p:cNvSpPr/>
          <p:nvPr/>
        </p:nvSpPr>
        <p:spPr>
          <a:xfrm rot="20348523">
            <a:off x="7260265" y="3449199"/>
            <a:ext cx="1579136" cy="472320"/>
          </a:xfrm>
          <a:prstGeom prst="roundRect">
            <a:avLst/>
          </a:prstGeom>
          <a:effectLst>
            <a:outerShdw blurRad="38100" dist="50800" dir="5400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net circulation</a:t>
            </a:r>
            <a:endParaRPr lang="en-US" dirty="0"/>
          </a:p>
        </p:txBody>
      </p:sp>
      <p:sp>
        <p:nvSpPr>
          <p:cNvPr id="23" name="Rounded Rectangle 22"/>
          <p:cNvSpPr/>
          <p:nvPr/>
        </p:nvSpPr>
        <p:spPr>
          <a:xfrm rot="20348523">
            <a:off x="7609731" y="5514291"/>
            <a:ext cx="1224125" cy="472320"/>
          </a:xfrm>
          <a:prstGeom prst="roundRect">
            <a:avLst/>
          </a:prstGeom>
          <a:effectLst>
            <a:outerShdw blurRad="38100" dist="50800" dir="5400000" algn="ctr" rotWithShape="0">
              <a:srgbClr val="000000"/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net flux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337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Combining the jumps in different ways leads to: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Smoothness </a:t>
            </a:r>
            <a:r>
              <a:rPr lang="en-US" dirty="0" smtClean="0"/>
              <a:t>Measures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62292" y="1766068"/>
            <a:ext cx="8316067" cy="2040636"/>
            <a:chOff x="488843" y="1941358"/>
            <a:chExt cx="8316067" cy="2040636"/>
          </a:xfrm>
        </p:grpSpPr>
        <p:pic>
          <p:nvPicPr>
            <p:cNvPr id="5" name="Picture 4" descr="latex-image-1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843" y="2026454"/>
              <a:ext cx="3390900" cy="812800"/>
            </a:xfrm>
            <a:prstGeom prst="rect">
              <a:avLst/>
            </a:prstGeom>
          </p:spPr>
        </p:pic>
        <p:pic>
          <p:nvPicPr>
            <p:cNvPr id="6" name="Picture 5" descr="flux_circulation_edg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3823" y="1941358"/>
              <a:ext cx="4861087" cy="2040636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482388" y="3690083"/>
            <a:ext cx="8428583" cy="2650357"/>
            <a:chOff x="488843" y="632774"/>
            <a:chExt cx="8428583" cy="2650357"/>
          </a:xfrm>
        </p:grpSpPr>
        <p:pic>
          <p:nvPicPr>
            <p:cNvPr id="8" name="Picture 7" descr="mixed_fluxes_circulation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0140" y="1182823"/>
              <a:ext cx="4817286" cy="2100308"/>
            </a:xfrm>
            <a:prstGeom prst="rect">
              <a:avLst/>
            </a:prstGeom>
          </p:spPr>
        </p:pic>
        <p:pic>
          <p:nvPicPr>
            <p:cNvPr id="9" name="Picture 8" descr="latex-image-1.pd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843" y="632774"/>
              <a:ext cx="5905500" cy="812800"/>
            </a:xfrm>
            <a:prstGeom prst="rect">
              <a:avLst/>
            </a:prstGeom>
          </p:spPr>
        </p:pic>
      </p:grpSp>
      <p:sp>
        <p:nvSpPr>
          <p:cNvPr id="11" name="Rounded Rectangle 10"/>
          <p:cNvSpPr/>
          <p:nvPr/>
        </p:nvSpPr>
        <p:spPr>
          <a:xfrm>
            <a:off x="4774745" y="2610005"/>
            <a:ext cx="1055350" cy="433489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integral divergence</a:t>
            </a:r>
            <a:endParaRPr lang="en-US" sz="1400" dirty="0"/>
          </a:p>
        </p:txBody>
      </p:sp>
      <p:sp>
        <p:nvSpPr>
          <p:cNvPr id="12" name="Rounded Rectangle 11"/>
          <p:cNvSpPr/>
          <p:nvPr/>
        </p:nvSpPr>
        <p:spPr>
          <a:xfrm>
            <a:off x="4431319" y="5063493"/>
            <a:ext cx="1396795" cy="433489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(larger) integral divergence</a:t>
            </a:r>
            <a:endParaRPr lang="en-US" sz="1400" dirty="0"/>
          </a:p>
        </p:txBody>
      </p:sp>
      <p:sp>
        <p:nvSpPr>
          <p:cNvPr id="13" name="Rounded Rectangle 12"/>
          <p:cNvSpPr/>
          <p:nvPr/>
        </p:nvSpPr>
        <p:spPr>
          <a:xfrm>
            <a:off x="6957113" y="2569641"/>
            <a:ext cx="1055350" cy="43348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integral curl</a:t>
            </a:r>
            <a:endParaRPr lang="en-US" sz="1400" dirty="0"/>
          </a:p>
        </p:txBody>
      </p:sp>
      <p:sp>
        <p:nvSpPr>
          <p:cNvPr id="14" name="Rounded Rectangle 13"/>
          <p:cNvSpPr/>
          <p:nvPr/>
        </p:nvSpPr>
        <p:spPr>
          <a:xfrm>
            <a:off x="7090550" y="5063493"/>
            <a:ext cx="1055350" cy="43348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integral curl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91710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2050" name="Picture 2" descr="http://cdn2.content.compendiumblog.com/uploads/user/20a59527-c8c5-492a-b888-7d8411053591/d5d22638-8e6e-44a5-851c-9b5a5e97c1ce/Image/32e1f05b8bfee3a26cbb23bb99830402/raised_hands_w64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308" y="2891790"/>
            <a:ext cx="6096000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638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triangle is its own tangent plane</a:t>
            </a:r>
          </a:p>
          <a:p>
            <a:pPr lvl="1"/>
            <a:r>
              <a:rPr lang="en-US" dirty="0" smtClean="0"/>
              <a:t>store one vector per triangle</a:t>
            </a:r>
          </a:p>
          <a:p>
            <a:pPr lvl="2"/>
            <a:r>
              <a:rPr lang="en-US" dirty="0" smtClean="0"/>
              <a:t>piecewise </a:t>
            </a:r>
            <a:r>
              <a:rPr lang="en-US" dirty="0" smtClean="0"/>
              <a:t>constant vector </a:t>
            </a:r>
            <a:r>
              <a:rPr lang="en-US" dirty="0" smtClean="0"/>
              <a:t>field</a:t>
            </a:r>
          </a:p>
          <a:p>
            <a:pPr lvl="2"/>
            <a:r>
              <a:rPr lang="en-US" dirty="0" smtClean="0"/>
              <a:t>discontinuous along edges and at vertices</a:t>
            </a:r>
            <a:endParaRPr lang="en-US" dirty="0" smtClean="0"/>
          </a:p>
          <a:p>
            <a:pPr lvl="1"/>
            <a:r>
              <a:rPr lang="en-US" dirty="0" smtClean="0"/>
              <a:t>coordinate frame needed in each triangle</a:t>
            </a:r>
          </a:p>
          <a:p>
            <a:pPr lvl="2"/>
            <a:r>
              <a:rPr lang="en-US" dirty="0" smtClean="0"/>
              <a:t>but can be picked arbitrarily!</a:t>
            </a:r>
          </a:p>
          <a:p>
            <a:pPr indent="-371475"/>
            <a:r>
              <a:rPr lang="en-US" dirty="0" smtClean="0"/>
              <a:t>Nice </a:t>
            </a:r>
            <a:r>
              <a:rPr lang="en-US" dirty="0" smtClean="0"/>
              <a:t>property: triangle pairs are easy to “unfold”</a:t>
            </a:r>
          </a:p>
          <a:p>
            <a:pPr lvl="1" indent="-371475"/>
            <a:r>
              <a:rPr lang="en-US" dirty="0" smtClean="0"/>
              <a:t>isometric “hinge map”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Idea: A Triangle is Flat!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20000"/>
          </a:blip>
          <a:srcRect t="321" r="1144"/>
          <a:stretch/>
        </p:blipFill>
        <p:spPr>
          <a:xfrm rot="19165550">
            <a:off x="6069304" y="2606921"/>
            <a:ext cx="5912803" cy="3153163"/>
          </a:xfrm>
          <a:prstGeom prst="rect">
            <a:avLst/>
          </a:prstGeom>
        </p:spPr>
      </p:pic>
      <p:pic>
        <p:nvPicPr>
          <p:cNvPr id="8" name="Picture 7" descr="triangle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61426">
            <a:off x="6753689" y="907170"/>
            <a:ext cx="2399939" cy="213907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591172" y="4373602"/>
            <a:ext cx="2358300" cy="1836649"/>
            <a:chOff x="267446" y="4323794"/>
            <a:chExt cx="2358300" cy="1836649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9606943">
              <a:off x="267446" y="4323794"/>
              <a:ext cx="2358300" cy="1836649"/>
            </a:xfrm>
            <a:prstGeom prst="rect">
              <a:avLst/>
            </a:prstGeom>
          </p:spPr>
        </p:pic>
        <p:grpSp>
          <p:nvGrpSpPr>
            <p:cNvPr id="18" name="Group 17"/>
            <p:cNvGrpSpPr/>
            <p:nvPr/>
          </p:nvGrpSpPr>
          <p:grpSpPr>
            <a:xfrm>
              <a:off x="1889855" y="5034022"/>
              <a:ext cx="486373" cy="118093"/>
              <a:chOff x="1946294" y="4259679"/>
              <a:chExt cx="564496" cy="137061"/>
            </a:xfrm>
          </p:grpSpPr>
          <p:cxnSp>
            <p:nvCxnSpPr>
              <p:cNvPr id="10" name="Straight Arrow Connector 9"/>
              <p:cNvCxnSpPr/>
              <p:nvPr/>
            </p:nvCxnSpPr>
            <p:spPr>
              <a:xfrm flipV="1">
                <a:off x="2030114" y="4330065"/>
                <a:ext cx="480676" cy="66675"/>
              </a:xfrm>
              <a:prstGeom prst="straightConnector1">
                <a:avLst/>
              </a:prstGeom>
              <a:ln w="28575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16"/>
              <p:cNvSpPr/>
              <p:nvPr/>
            </p:nvSpPr>
            <p:spPr>
              <a:xfrm>
                <a:off x="1946294" y="4259679"/>
                <a:ext cx="182880" cy="126833"/>
              </a:xfrm>
              <a:custGeom>
                <a:avLst/>
                <a:gdLst>
                  <a:gd name="connsiteX0" fmla="*/ 0 w 579120"/>
                  <a:gd name="connsiteY0" fmla="*/ 76200 h 365760"/>
                  <a:gd name="connsiteX1" fmla="*/ 502920 w 579120"/>
                  <a:gd name="connsiteY1" fmla="*/ 0 h 365760"/>
                  <a:gd name="connsiteX2" fmla="*/ 579120 w 579120"/>
                  <a:gd name="connsiteY2" fmla="*/ 365760 h 365760"/>
                  <a:gd name="connsiteX0" fmla="*/ 0 w 690995"/>
                  <a:gd name="connsiteY0" fmla="*/ 76200 h 628996"/>
                  <a:gd name="connsiteX1" fmla="*/ 502920 w 690995"/>
                  <a:gd name="connsiteY1" fmla="*/ 0 h 628996"/>
                  <a:gd name="connsiteX2" fmla="*/ 690995 w 690995"/>
                  <a:gd name="connsiteY2" fmla="*/ 628996 h 628996"/>
                  <a:gd name="connsiteX0" fmla="*/ 0 w 644929"/>
                  <a:gd name="connsiteY0" fmla="*/ 76200 h 438150"/>
                  <a:gd name="connsiteX1" fmla="*/ 502920 w 644929"/>
                  <a:gd name="connsiteY1" fmla="*/ 0 h 438150"/>
                  <a:gd name="connsiteX2" fmla="*/ 644929 w 644929"/>
                  <a:gd name="connsiteY2" fmla="*/ 438150 h 438150"/>
                  <a:gd name="connsiteX0" fmla="*/ 0 w 605444"/>
                  <a:gd name="connsiteY0" fmla="*/ 76200 h 438150"/>
                  <a:gd name="connsiteX1" fmla="*/ 502920 w 605444"/>
                  <a:gd name="connsiteY1" fmla="*/ 0 h 438150"/>
                  <a:gd name="connsiteX2" fmla="*/ 605444 w 605444"/>
                  <a:gd name="connsiteY2" fmla="*/ 438150 h 438150"/>
                  <a:gd name="connsiteX0" fmla="*/ 0 w 631768"/>
                  <a:gd name="connsiteY0" fmla="*/ 76200 h 438150"/>
                  <a:gd name="connsiteX1" fmla="*/ 502920 w 631768"/>
                  <a:gd name="connsiteY1" fmla="*/ 0 h 438150"/>
                  <a:gd name="connsiteX2" fmla="*/ 631768 w 631768"/>
                  <a:gd name="connsiteY2" fmla="*/ 43815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1768" h="438150">
                    <a:moveTo>
                      <a:pt x="0" y="76200"/>
                    </a:moveTo>
                    <a:lnTo>
                      <a:pt x="502920" y="0"/>
                    </a:lnTo>
                    <a:lnTo>
                      <a:pt x="631768" y="43815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2683563" y="4682584"/>
            <a:ext cx="3687429" cy="1434832"/>
            <a:chOff x="2359837" y="4632776"/>
            <a:chExt cx="3687429" cy="1434832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03868" y="4632776"/>
              <a:ext cx="2743398" cy="1434832"/>
            </a:xfrm>
            <a:prstGeom prst="rect">
              <a:avLst/>
            </a:prstGeom>
          </p:spPr>
        </p:pic>
        <p:grpSp>
          <p:nvGrpSpPr>
            <p:cNvPr id="19" name="Group 18"/>
            <p:cNvGrpSpPr/>
            <p:nvPr/>
          </p:nvGrpSpPr>
          <p:grpSpPr>
            <a:xfrm rot="605679">
              <a:off x="5124971" y="5489456"/>
              <a:ext cx="499303" cy="120459"/>
              <a:chOff x="1958167" y="4252145"/>
              <a:chExt cx="579502" cy="139808"/>
            </a:xfrm>
          </p:grpSpPr>
          <p:cxnSp>
            <p:nvCxnSpPr>
              <p:cNvPr id="20" name="Straight Arrow Connector 19"/>
              <p:cNvCxnSpPr/>
              <p:nvPr/>
            </p:nvCxnSpPr>
            <p:spPr>
              <a:xfrm flipV="1">
                <a:off x="2056993" y="4325279"/>
                <a:ext cx="480676" cy="66674"/>
              </a:xfrm>
              <a:prstGeom prst="straightConnector1">
                <a:avLst/>
              </a:prstGeom>
              <a:ln w="28575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Freeform 20"/>
              <p:cNvSpPr/>
              <p:nvPr/>
            </p:nvSpPr>
            <p:spPr>
              <a:xfrm>
                <a:off x="1958167" y="4252145"/>
                <a:ext cx="182880" cy="132254"/>
              </a:xfrm>
              <a:custGeom>
                <a:avLst/>
                <a:gdLst>
                  <a:gd name="connsiteX0" fmla="*/ 0 w 579120"/>
                  <a:gd name="connsiteY0" fmla="*/ 76200 h 365760"/>
                  <a:gd name="connsiteX1" fmla="*/ 502920 w 579120"/>
                  <a:gd name="connsiteY1" fmla="*/ 0 h 365760"/>
                  <a:gd name="connsiteX2" fmla="*/ 579120 w 579120"/>
                  <a:gd name="connsiteY2" fmla="*/ 365760 h 365760"/>
                  <a:gd name="connsiteX0" fmla="*/ 0 w 690995"/>
                  <a:gd name="connsiteY0" fmla="*/ 76200 h 628996"/>
                  <a:gd name="connsiteX1" fmla="*/ 502920 w 690995"/>
                  <a:gd name="connsiteY1" fmla="*/ 0 h 628996"/>
                  <a:gd name="connsiteX2" fmla="*/ 690995 w 690995"/>
                  <a:gd name="connsiteY2" fmla="*/ 628996 h 628996"/>
                  <a:gd name="connsiteX0" fmla="*/ 0 w 644929"/>
                  <a:gd name="connsiteY0" fmla="*/ 76200 h 438150"/>
                  <a:gd name="connsiteX1" fmla="*/ 502920 w 644929"/>
                  <a:gd name="connsiteY1" fmla="*/ 0 h 438150"/>
                  <a:gd name="connsiteX2" fmla="*/ 644929 w 644929"/>
                  <a:gd name="connsiteY2" fmla="*/ 438150 h 438150"/>
                  <a:gd name="connsiteX0" fmla="*/ 0 w 605444"/>
                  <a:gd name="connsiteY0" fmla="*/ 76200 h 438150"/>
                  <a:gd name="connsiteX1" fmla="*/ 502920 w 605444"/>
                  <a:gd name="connsiteY1" fmla="*/ 0 h 438150"/>
                  <a:gd name="connsiteX2" fmla="*/ 605444 w 605444"/>
                  <a:gd name="connsiteY2" fmla="*/ 438150 h 438150"/>
                  <a:gd name="connsiteX0" fmla="*/ 0 w 631768"/>
                  <a:gd name="connsiteY0" fmla="*/ 76200 h 438150"/>
                  <a:gd name="connsiteX1" fmla="*/ 502920 w 631768"/>
                  <a:gd name="connsiteY1" fmla="*/ 0 h 438150"/>
                  <a:gd name="connsiteX2" fmla="*/ 631768 w 631768"/>
                  <a:gd name="connsiteY2" fmla="*/ 438150 h 438150"/>
                  <a:gd name="connsiteX0" fmla="*/ 0 w 631768"/>
                  <a:gd name="connsiteY0" fmla="*/ 94927 h 456877"/>
                  <a:gd name="connsiteX1" fmla="*/ 533011 w 631768"/>
                  <a:gd name="connsiteY1" fmla="*/ 0 h 456877"/>
                  <a:gd name="connsiteX2" fmla="*/ 631768 w 631768"/>
                  <a:gd name="connsiteY2" fmla="*/ 456877 h 456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1768" h="456877">
                    <a:moveTo>
                      <a:pt x="0" y="94927"/>
                    </a:moveTo>
                    <a:lnTo>
                      <a:pt x="533011" y="0"/>
                    </a:lnTo>
                    <a:lnTo>
                      <a:pt x="631768" y="456877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" name="Freeform 21"/>
            <p:cNvSpPr/>
            <p:nvPr/>
          </p:nvSpPr>
          <p:spPr>
            <a:xfrm rot="20827960">
              <a:off x="2359837" y="5633634"/>
              <a:ext cx="1110156" cy="431727"/>
            </a:xfrm>
            <a:custGeom>
              <a:avLst/>
              <a:gdLst>
                <a:gd name="connsiteX0" fmla="*/ 0 w 1288473"/>
                <a:gd name="connsiteY0" fmla="*/ 0 h 501073"/>
                <a:gd name="connsiteX1" fmla="*/ 561109 w 1288473"/>
                <a:gd name="connsiteY1" fmla="*/ 436419 h 501073"/>
                <a:gd name="connsiteX2" fmla="*/ 1288473 w 1288473"/>
                <a:gd name="connsiteY2" fmla="*/ 498764 h 501073"/>
                <a:gd name="connsiteX3" fmla="*/ 1288473 w 1288473"/>
                <a:gd name="connsiteY3" fmla="*/ 498764 h 50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473" h="501073">
                  <a:moveTo>
                    <a:pt x="0" y="0"/>
                  </a:moveTo>
                  <a:cubicBezTo>
                    <a:pt x="173182" y="176646"/>
                    <a:pt x="346364" y="353292"/>
                    <a:pt x="561109" y="436419"/>
                  </a:cubicBezTo>
                  <a:cubicBezTo>
                    <a:pt x="775854" y="519546"/>
                    <a:pt x="1288473" y="498764"/>
                    <a:pt x="1288473" y="498764"/>
                  </a:cubicBezTo>
                  <a:lnTo>
                    <a:pt x="1288473" y="498764"/>
                  </a:lnTo>
                </a:path>
              </a:pathLst>
            </a:custGeom>
            <a:noFill/>
            <a:ln w="3810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974635" y="1605779"/>
            <a:ext cx="531764" cy="859611"/>
            <a:chOff x="6974635" y="1605779"/>
            <a:chExt cx="531764" cy="859611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974635" y="1605779"/>
              <a:ext cx="353599" cy="859611"/>
            </a:xfrm>
            <a:prstGeom prst="rect">
              <a:avLst/>
            </a:prstGeom>
          </p:spPr>
        </p:pic>
        <p:cxnSp>
          <p:nvCxnSpPr>
            <p:cNvPr id="30" name="直接箭头连接符 20"/>
            <p:cNvCxnSpPr/>
            <p:nvPr/>
          </p:nvCxnSpPr>
          <p:spPr>
            <a:xfrm rot="1150418">
              <a:off x="6982828" y="2073911"/>
              <a:ext cx="503934" cy="302844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1" name="直接箭头连接符 24"/>
            <p:cNvCxnSpPr/>
            <p:nvPr/>
          </p:nvCxnSpPr>
          <p:spPr>
            <a:xfrm rot="21010418" flipV="1">
              <a:off x="6990337" y="1783572"/>
              <a:ext cx="516062" cy="291675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5855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1859536">
            <a:off x="6993855" y="1699198"/>
            <a:ext cx="522865" cy="522865"/>
            <a:chOff x="7295322" y="3143871"/>
            <a:chExt cx="596348" cy="596348"/>
          </a:xfrm>
        </p:grpSpPr>
        <p:cxnSp>
          <p:nvCxnSpPr>
            <p:cNvPr id="13" name="Straight Arrow Connector 12"/>
            <p:cNvCxnSpPr/>
            <p:nvPr/>
          </p:nvCxnSpPr>
          <p:spPr>
            <a:xfrm>
              <a:off x="7295322" y="3740219"/>
              <a:ext cx="596348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rot="16200000">
              <a:off x="7010401" y="3442045"/>
              <a:ext cx="596348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Aligning local frames …</a:t>
            </a:r>
            <a:endParaRPr lang="en-US" dirty="0" smtClean="0"/>
          </a:p>
          <a:p>
            <a:pPr lvl="1"/>
            <a:r>
              <a:rPr lang="en-US" dirty="0" smtClean="0"/>
              <a:t>simply one angle per dual edge!</a:t>
            </a:r>
          </a:p>
          <a:p>
            <a:pPr lvl="2"/>
            <a:r>
              <a:rPr lang="en-US" altLang="en-US" i="1" dirty="0"/>
              <a:t>integrated</a:t>
            </a:r>
            <a:r>
              <a:rPr lang="en-US" altLang="en-US" dirty="0"/>
              <a:t> connection </a:t>
            </a:r>
            <a:r>
              <a:rPr lang="en-US" altLang="en-US" dirty="0" smtClean="0"/>
              <a:t>1-form</a:t>
            </a:r>
            <a:endParaRPr lang="en-US" dirty="0" smtClean="0"/>
          </a:p>
          <a:p>
            <a:r>
              <a:rPr lang="en-US" dirty="0" smtClean="0"/>
              <a:t>Parallel </a:t>
            </a:r>
            <a:r>
              <a:rPr lang="en-US" dirty="0" smtClean="0"/>
              <a:t>transport</a:t>
            </a:r>
            <a:endParaRPr lang="en-US" dirty="0" smtClean="0"/>
          </a:p>
          <a:p>
            <a:pPr lvl="1"/>
            <a:r>
              <a:rPr lang="en-US" dirty="0" smtClean="0"/>
              <a:t>carry coordinate with rotation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sz="1050" dirty="0" smtClean="0"/>
          </a:p>
          <a:p>
            <a:pPr marL="373062" lvl="1" indent="0">
              <a:buNone/>
            </a:pPr>
            <a:endParaRPr lang="en-US" sz="1400" dirty="0" smtClean="0"/>
          </a:p>
          <a:p>
            <a:pPr marL="373062" lvl="1" indent="0">
              <a:buNone/>
            </a:pPr>
            <a:endParaRPr lang="en-US" sz="1400" dirty="0" smtClean="0"/>
          </a:p>
          <a:p>
            <a:pPr lvl="1"/>
            <a:r>
              <a:rPr lang="en-US" dirty="0" smtClean="0"/>
              <a:t>transport around a </a:t>
            </a:r>
            <a:r>
              <a:rPr lang="en-US" dirty="0" smtClean="0"/>
              <a:t>vertex </a:t>
            </a:r>
            <a:endParaRPr lang="en-US" dirty="0" smtClean="0"/>
          </a:p>
          <a:p>
            <a:pPr lvl="2"/>
            <a:r>
              <a:rPr lang="en-US" dirty="0" smtClean="0"/>
              <a:t>excess angle (Gaussian curvature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holonomy</a:t>
            </a:r>
            <a:r>
              <a:rPr lang="en-US" dirty="0" smtClean="0"/>
              <a:t> around vertex cycle</a:t>
            </a:r>
            <a:endParaRPr lang="en-US" dirty="0" smtClean="0"/>
          </a:p>
          <a:p>
            <a:pPr lvl="2"/>
            <a:endParaRPr lang="en-US" sz="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Levi-</a:t>
            </a:r>
            <a:r>
              <a:rPr lang="en-US" dirty="0" err="1" smtClean="0"/>
              <a:t>Civita</a:t>
            </a:r>
            <a:r>
              <a:rPr lang="en-US" dirty="0" smtClean="0"/>
              <a:t> Connection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5986866" y="1202532"/>
            <a:ext cx="2974521" cy="1693310"/>
            <a:chOff x="1217543" y="2151822"/>
            <a:chExt cx="3392557" cy="1931286"/>
          </a:xfrm>
        </p:grpSpPr>
        <p:sp>
          <p:nvSpPr>
            <p:cNvPr id="5" name="Isosceles Triangle 4"/>
            <p:cNvSpPr/>
            <p:nvPr/>
          </p:nvSpPr>
          <p:spPr>
            <a:xfrm rot="16200000">
              <a:off x="1103243" y="2266122"/>
              <a:ext cx="1928192" cy="1699591"/>
            </a:xfrm>
            <a:prstGeom prst="triangle">
              <a:avLst/>
            </a:prstGeom>
            <a:noFill/>
            <a:ln w="28575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/>
          </p:nvSpPr>
          <p:spPr>
            <a:xfrm rot="5400000">
              <a:off x="2796209" y="2269216"/>
              <a:ext cx="1928192" cy="1699591"/>
            </a:xfrm>
            <a:prstGeom prst="triangle">
              <a:avLst/>
            </a:prstGeom>
            <a:noFill/>
            <a:ln w="28575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 rot="1859536">
            <a:off x="6993646" y="1694832"/>
            <a:ext cx="522865" cy="522865"/>
            <a:chOff x="7295322" y="3143871"/>
            <a:chExt cx="596348" cy="596348"/>
          </a:xfrm>
        </p:grpSpPr>
        <p:cxnSp>
          <p:nvCxnSpPr>
            <p:cNvPr id="9" name="Straight Arrow Connector 8"/>
            <p:cNvCxnSpPr/>
            <p:nvPr/>
          </p:nvCxnSpPr>
          <p:spPr>
            <a:xfrm>
              <a:off x="7295322" y="3740219"/>
              <a:ext cx="596348" cy="0"/>
            </a:xfrm>
            <a:prstGeom prst="straightConnector1">
              <a:avLst/>
            </a:prstGeom>
            <a:ln w="38100">
              <a:solidFill>
                <a:srgbClr val="1822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rot="16200000">
              <a:off x="7010401" y="3442045"/>
              <a:ext cx="596348" cy="0"/>
            </a:xfrm>
            <a:prstGeom prst="straightConnector1">
              <a:avLst/>
            </a:prstGeom>
            <a:ln w="38100">
              <a:solidFill>
                <a:srgbClr val="1822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54" y="3462958"/>
            <a:ext cx="13509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080" y="3516167"/>
            <a:ext cx="8318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229" y="3728205"/>
            <a:ext cx="1493837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745" y="3542657"/>
            <a:ext cx="9334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391" y="3728205"/>
            <a:ext cx="1493838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081" y="3367902"/>
            <a:ext cx="8461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754" y="3488677"/>
            <a:ext cx="135255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V="1">
            <a:off x="7028953" y="2037805"/>
            <a:ext cx="879080" cy="5681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47970" y="4581264"/>
            <a:ext cx="2260496" cy="1420312"/>
          </a:xfrm>
          <a:prstGeom prst="rect">
            <a:avLst/>
          </a:prstGeom>
        </p:spPr>
      </p:pic>
      <p:sp>
        <p:nvSpPr>
          <p:cNvPr id="48" name="AutoShape 3"/>
          <p:cNvSpPr>
            <a:spLocks noChangeAspect="1" noChangeArrowheads="1" noTextEdit="1"/>
          </p:cNvSpPr>
          <p:nvPr/>
        </p:nvSpPr>
        <p:spPr bwMode="auto">
          <a:xfrm>
            <a:off x="6026150" y="4772025"/>
            <a:ext cx="155733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5647970" y="4582890"/>
            <a:ext cx="2261812" cy="1420491"/>
            <a:chOff x="5647970" y="4581264"/>
            <a:chExt cx="2261812" cy="1420491"/>
          </a:xfrm>
        </p:grpSpPr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647970" y="4581264"/>
              <a:ext cx="2261812" cy="1420491"/>
            </a:xfrm>
            <a:prstGeom prst="rect">
              <a:avLst/>
            </a:prstGeom>
          </p:spPr>
        </p:pic>
        <p:sp>
          <p:nvSpPr>
            <p:cNvPr id="71" name="TextBox 70"/>
            <p:cNvSpPr txBox="1"/>
            <p:nvPr/>
          </p:nvSpPr>
          <p:spPr>
            <a:xfrm>
              <a:off x="6758350" y="5022903"/>
              <a:ext cx="2811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lang="en-US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878638" y="5322888"/>
            <a:ext cx="228600" cy="207963"/>
            <a:chOff x="6878638" y="5322888"/>
            <a:chExt cx="228600" cy="207963"/>
          </a:xfrm>
        </p:grpSpPr>
        <p:sp>
          <p:nvSpPr>
            <p:cNvPr id="49" name="Line 5"/>
            <p:cNvSpPr>
              <a:spLocks noChangeShapeType="1"/>
            </p:cNvSpPr>
            <p:nvPr/>
          </p:nvSpPr>
          <p:spPr bwMode="auto">
            <a:xfrm flipV="1">
              <a:off x="6878638" y="5357813"/>
              <a:ext cx="190500" cy="173038"/>
            </a:xfrm>
            <a:prstGeom prst="line">
              <a:avLst/>
            </a:prstGeom>
            <a:noFill/>
            <a:ln w="11113" cap="flat">
              <a:solidFill>
                <a:srgbClr val="FE180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7024688" y="5322888"/>
              <a:ext cx="82550" cy="79375"/>
            </a:xfrm>
            <a:custGeom>
              <a:avLst/>
              <a:gdLst>
                <a:gd name="T0" fmla="*/ 35 w 35"/>
                <a:gd name="T1" fmla="*/ 0 h 34"/>
                <a:gd name="T2" fmla="*/ 23 w 35"/>
                <a:gd name="T3" fmla="*/ 34 h 34"/>
                <a:gd name="T4" fmla="*/ 16 w 35"/>
                <a:gd name="T5" fmla="*/ 17 h 34"/>
                <a:gd name="T6" fmla="*/ 0 w 35"/>
                <a:gd name="T7" fmla="*/ 8 h 34"/>
                <a:gd name="T8" fmla="*/ 35 w 3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35" y="0"/>
                  </a:moveTo>
                  <a:cubicBezTo>
                    <a:pt x="30" y="10"/>
                    <a:pt x="25" y="23"/>
                    <a:pt x="23" y="3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25" y="4"/>
                    <a:pt x="35" y="0"/>
                  </a:cubicBezTo>
                  <a:close/>
                </a:path>
              </a:pathLst>
            </a:custGeom>
            <a:solidFill>
              <a:srgbClr val="FE1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441312" y="5181283"/>
            <a:ext cx="71438" cy="222250"/>
            <a:chOff x="7513638" y="5221288"/>
            <a:chExt cx="71438" cy="222250"/>
          </a:xfrm>
        </p:grpSpPr>
        <p:sp>
          <p:nvSpPr>
            <p:cNvPr id="51" name="Line 7"/>
            <p:cNvSpPr>
              <a:spLocks noChangeShapeType="1"/>
            </p:cNvSpPr>
            <p:nvPr/>
          </p:nvSpPr>
          <p:spPr bwMode="auto">
            <a:xfrm flipV="1">
              <a:off x="7529513" y="5265738"/>
              <a:ext cx="20638" cy="177800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7513638" y="5221288"/>
              <a:ext cx="71438" cy="68263"/>
            </a:xfrm>
            <a:custGeom>
              <a:avLst/>
              <a:gdLst>
                <a:gd name="T0" fmla="*/ 19 w 31"/>
                <a:gd name="T1" fmla="*/ 0 h 29"/>
                <a:gd name="T2" fmla="*/ 31 w 31"/>
                <a:gd name="T3" fmla="*/ 29 h 29"/>
                <a:gd name="T4" fmla="*/ 16 w 31"/>
                <a:gd name="T5" fmla="*/ 22 h 29"/>
                <a:gd name="T6" fmla="*/ 0 w 31"/>
                <a:gd name="T7" fmla="*/ 25 h 29"/>
                <a:gd name="T8" fmla="*/ 19 w 31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19" y="0"/>
                  </a:moveTo>
                  <a:cubicBezTo>
                    <a:pt x="21" y="9"/>
                    <a:pt x="25" y="21"/>
                    <a:pt x="31" y="29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19"/>
                    <a:pt x="14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280910" y="4786111"/>
            <a:ext cx="55563" cy="175462"/>
            <a:chOff x="7367588" y="4805363"/>
            <a:chExt cx="60325" cy="190500"/>
          </a:xfrm>
        </p:grpSpPr>
        <p:sp>
          <p:nvSpPr>
            <p:cNvPr id="53" name="Line 9"/>
            <p:cNvSpPr>
              <a:spLocks noChangeShapeType="1"/>
            </p:cNvSpPr>
            <p:nvPr/>
          </p:nvSpPr>
          <p:spPr bwMode="auto">
            <a:xfrm flipH="1" flipV="1">
              <a:off x="7396163" y="4845050"/>
              <a:ext cx="31750" cy="150813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7367588" y="4805363"/>
              <a:ext cx="60325" cy="61913"/>
            </a:xfrm>
            <a:custGeom>
              <a:avLst/>
              <a:gdLst>
                <a:gd name="T0" fmla="*/ 8 w 26"/>
                <a:gd name="T1" fmla="*/ 0 h 26"/>
                <a:gd name="T2" fmla="*/ 26 w 26"/>
                <a:gd name="T3" fmla="*/ 21 h 26"/>
                <a:gd name="T4" fmla="*/ 12 w 26"/>
                <a:gd name="T5" fmla="*/ 19 h 26"/>
                <a:gd name="T6" fmla="*/ 0 w 26"/>
                <a:gd name="T7" fmla="*/ 26 h 26"/>
                <a:gd name="T8" fmla="*/ 8 w 2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8" y="0"/>
                  </a:moveTo>
                  <a:cubicBezTo>
                    <a:pt x="13" y="7"/>
                    <a:pt x="20" y="16"/>
                    <a:pt x="26" y="2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" y="19"/>
                    <a:pt x="7" y="8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625484" y="4764404"/>
            <a:ext cx="48366" cy="145099"/>
            <a:chOff x="6648450" y="4770438"/>
            <a:chExt cx="57150" cy="171450"/>
          </a:xfrm>
        </p:grpSpPr>
        <p:sp>
          <p:nvSpPr>
            <p:cNvPr id="55" name="Line 11"/>
            <p:cNvSpPr>
              <a:spLocks noChangeShapeType="1"/>
            </p:cNvSpPr>
            <p:nvPr/>
          </p:nvSpPr>
          <p:spPr bwMode="auto">
            <a:xfrm flipH="1" flipV="1">
              <a:off x="6673850" y="4805363"/>
              <a:ext cx="28575" cy="136525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6648450" y="4770438"/>
              <a:ext cx="57150" cy="55563"/>
            </a:xfrm>
            <a:custGeom>
              <a:avLst/>
              <a:gdLst>
                <a:gd name="T0" fmla="*/ 8 w 24"/>
                <a:gd name="T1" fmla="*/ 0 h 24"/>
                <a:gd name="T2" fmla="*/ 24 w 24"/>
                <a:gd name="T3" fmla="*/ 19 h 24"/>
                <a:gd name="T4" fmla="*/ 11 w 24"/>
                <a:gd name="T5" fmla="*/ 17 h 24"/>
                <a:gd name="T6" fmla="*/ 0 w 24"/>
                <a:gd name="T7" fmla="*/ 24 h 24"/>
                <a:gd name="T8" fmla="*/ 8 w 2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8" y="0"/>
                  </a:moveTo>
                  <a:cubicBezTo>
                    <a:pt x="12" y="7"/>
                    <a:pt x="18" y="15"/>
                    <a:pt x="24" y="19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4" y="18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110110" y="5005070"/>
            <a:ext cx="80963" cy="220663"/>
            <a:chOff x="6027738" y="5083175"/>
            <a:chExt cx="80963" cy="220663"/>
          </a:xfrm>
        </p:grpSpPr>
        <p:sp>
          <p:nvSpPr>
            <p:cNvPr id="57" name="Line 13"/>
            <p:cNvSpPr>
              <a:spLocks noChangeShapeType="1"/>
            </p:cNvSpPr>
            <p:nvPr/>
          </p:nvSpPr>
          <p:spPr bwMode="auto">
            <a:xfrm flipH="1" flipV="1">
              <a:off x="6056313" y="5129213"/>
              <a:ext cx="52388" cy="174625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6027738" y="5083175"/>
              <a:ext cx="68263" cy="74613"/>
            </a:xfrm>
            <a:custGeom>
              <a:avLst/>
              <a:gdLst>
                <a:gd name="T0" fmla="*/ 7 w 29"/>
                <a:gd name="T1" fmla="*/ 0 h 31"/>
                <a:gd name="T2" fmla="*/ 29 w 29"/>
                <a:gd name="T3" fmla="*/ 22 h 31"/>
                <a:gd name="T4" fmla="*/ 13 w 29"/>
                <a:gd name="T5" fmla="*/ 21 h 31"/>
                <a:gd name="T6" fmla="*/ 0 w 29"/>
                <a:gd name="T7" fmla="*/ 31 h 31"/>
                <a:gd name="T8" fmla="*/ 7 w 2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7" y="0"/>
                  </a:moveTo>
                  <a:cubicBezTo>
                    <a:pt x="13" y="8"/>
                    <a:pt x="21" y="17"/>
                    <a:pt x="29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22"/>
                    <a:pt x="6" y="1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763703" y="5244783"/>
            <a:ext cx="115888" cy="290513"/>
            <a:chOff x="6767513" y="5237163"/>
            <a:chExt cx="115888" cy="290513"/>
          </a:xfrm>
        </p:grpSpPr>
        <p:sp>
          <p:nvSpPr>
            <p:cNvPr id="59" name="Line 15"/>
            <p:cNvSpPr>
              <a:spLocks noChangeShapeType="1"/>
            </p:cNvSpPr>
            <p:nvPr/>
          </p:nvSpPr>
          <p:spPr bwMode="auto">
            <a:xfrm flipH="1" flipV="1">
              <a:off x="6799263" y="5284788"/>
              <a:ext cx="84138" cy="242888"/>
            </a:xfrm>
            <a:prstGeom prst="line">
              <a:avLst/>
            </a:prstGeom>
            <a:noFill/>
            <a:ln w="11113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6767513" y="5237163"/>
              <a:ext cx="76200" cy="80963"/>
            </a:xfrm>
            <a:custGeom>
              <a:avLst/>
              <a:gdLst>
                <a:gd name="T0" fmla="*/ 6 w 32"/>
                <a:gd name="T1" fmla="*/ 0 h 34"/>
                <a:gd name="T2" fmla="*/ 32 w 32"/>
                <a:gd name="T3" fmla="*/ 23 h 34"/>
                <a:gd name="T4" fmla="*/ 14 w 32"/>
                <a:gd name="T5" fmla="*/ 23 h 34"/>
                <a:gd name="T6" fmla="*/ 0 w 32"/>
                <a:gd name="T7" fmla="*/ 34 h 34"/>
                <a:gd name="T8" fmla="*/ 6 w 32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4">
                  <a:moveTo>
                    <a:pt x="6" y="0"/>
                  </a:moveTo>
                  <a:cubicBezTo>
                    <a:pt x="13" y="8"/>
                    <a:pt x="23" y="18"/>
                    <a:pt x="32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" y="25"/>
                    <a:pt x="6" y="11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3" name="Pie 72"/>
          <p:cNvSpPr/>
          <p:nvPr/>
        </p:nvSpPr>
        <p:spPr>
          <a:xfrm rot="15029366">
            <a:off x="6738324" y="5373131"/>
            <a:ext cx="297800" cy="297800"/>
          </a:xfrm>
          <a:prstGeom prst="pie">
            <a:avLst>
              <a:gd name="adj1" fmla="val 0"/>
              <a:gd name="adj2" fmla="val 39599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74" name="Group 73"/>
          <p:cNvGrpSpPr/>
          <p:nvPr/>
        </p:nvGrpSpPr>
        <p:grpSpPr>
          <a:xfrm rot="7259536">
            <a:off x="7751531" y="2134842"/>
            <a:ext cx="522865" cy="522865"/>
            <a:chOff x="7295322" y="3143871"/>
            <a:chExt cx="596348" cy="596348"/>
          </a:xfrm>
        </p:grpSpPr>
        <p:cxnSp>
          <p:nvCxnSpPr>
            <p:cNvPr id="75" name="Straight Arrow Connector 74"/>
            <p:cNvCxnSpPr/>
            <p:nvPr/>
          </p:nvCxnSpPr>
          <p:spPr>
            <a:xfrm>
              <a:off x="7295322" y="3740219"/>
              <a:ext cx="596348" cy="0"/>
            </a:xfrm>
            <a:prstGeom prst="straightConnector1">
              <a:avLst/>
            </a:prstGeom>
            <a:ln w="38100">
              <a:solidFill>
                <a:srgbClr val="1822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 rot="16200000">
              <a:off x="7010401" y="3442045"/>
              <a:ext cx="596348" cy="0"/>
            </a:xfrm>
            <a:prstGeom prst="straightConnector1">
              <a:avLst/>
            </a:prstGeom>
            <a:ln w="38100">
              <a:solidFill>
                <a:srgbClr val="1822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76"/>
          <p:cNvSpPr txBox="1"/>
          <p:nvPr/>
        </p:nvSpPr>
        <p:spPr>
          <a:xfrm>
            <a:off x="6144346" y="1842833"/>
            <a:ext cx="285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Californian FB" panose="0207040306080B030204" pitchFamily="18" charset="0"/>
              </a:rPr>
              <a:t>a</a:t>
            </a:r>
            <a:endParaRPr lang="en-US" i="1" dirty="0">
              <a:latin typeface="Californian FB" panose="0207040306080B030204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505367" y="1867822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Californian FB" panose="0207040306080B030204" pitchFamily="18" charset="0"/>
              </a:rPr>
              <a:t>b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22433" y="1515494"/>
            <a:ext cx="522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Symbol" panose="05050102010706020507" pitchFamily="18" charset="2"/>
              </a:rPr>
              <a:t></a:t>
            </a:r>
            <a:r>
              <a:rPr lang="en-US" sz="2400" i="1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fornian FB" panose="0207040306080B030204" pitchFamily="18" charset="0"/>
                <a:sym typeface="Symbol" panose="05050102010706020507" pitchFamily="18" charset="2"/>
              </a:rPr>
              <a:t>ab</a:t>
            </a:r>
            <a:endParaRPr lang="en-US" sz="2400" i="1" dirty="0">
              <a:solidFill>
                <a:schemeClr val="tx1">
                  <a:lumMod val="50000"/>
                  <a:lumOff val="50000"/>
                </a:schemeClr>
              </a:solidFill>
              <a:latin typeface="Californian FB" panose="0207040306080B030204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923471" y="1195824"/>
            <a:ext cx="10695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bg1">
                    <a:lumMod val="65000"/>
                  </a:schemeClr>
                </a:solidFill>
                <a:latin typeface="Californian FB" panose="0207040306080B030204" pitchFamily="18" charset="0"/>
              </a:rPr>
              <a:t>in hinge map</a:t>
            </a:r>
            <a:endParaRPr lang="en-US" sz="1600" i="1" dirty="0">
              <a:solidFill>
                <a:schemeClr val="bg1">
                  <a:lumMod val="65000"/>
                </a:schemeClr>
              </a:solidFill>
              <a:latin typeface="Californian FB" panose="0207040306080B0302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98" y="5872038"/>
            <a:ext cx="1527410" cy="45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302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186 L 0.0915 0.05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9" y="27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49" y="1319213"/>
            <a:ext cx="8229103" cy="4951412"/>
          </a:xfrm>
        </p:spPr>
        <p:txBody>
          <a:bodyPr/>
          <a:lstStyle/>
          <a:p>
            <a:pPr lvl="2"/>
            <a:endParaRPr lang="en-US" sz="400" dirty="0" smtClean="0"/>
          </a:p>
          <a:p>
            <a:pPr eaLnBrk="1" hangingPunct="1"/>
            <a:r>
              <a:rPr lang="en-US" altLang="en-US" dirty="0"/>
              <a:t>What about an </a:t>
            </a:r>
            <a:r>
              <a:rPr lang="en-US" altLang="en-US" dirty="0" smtClean="0"/>
              <a:t>arbitrary </a:t>
            </a:r>
            <a:r>
              <a:rPr lang="en-US" altLang="en-US" dirty="0"/>
              <a:t>connection?</a:t>
            </a:r>
          </a:p>
          <a:p>
            <a:pPr lvl="1" eaLnBrk="1" hangingPunct="1"/>
            <a:r>
              <a:rPr lang="en-US" altLang="en-US" dirty="0"/>
              <a:t>add </a:t>
            </a:r>
            <a:r>
              <a:rPr lang="en-US" altLang="en-US" dirty="0" smtClean="0"/>
              <a:t>extra rotation </a:t>
            </a:r>
          </a:p>
          <a:p>
            <a:pPr lvl="1" eaLnBrk="1" hangingPunct="1"/>
            <a:endParaRPr lang="en-US" altLang="en-US" dirty="0" smtClean="0"/>
          </a:p>
          <a:p>
            <a:pPr lvl="1" eaLnBrk="1" hangingPunct="1"/>
            <a:endParaRPr lang="en-US" altLang="en-US" dirty="0"/>
          </a:p>
          <a:p>
            <a:pPr lvl="1" eaLnBrk="1" hangingPunct="1"/>
            <a:endParaRPr lang="en-US" altLang="en-US" dirty="0" smtClean="0"/>
          </a:p>
          <a:p>
            <a:pPr marL="373062" lvl="1" indent="0" eaLnBrk="1" hangingPunct="1">
              <a:buNone/>
            </a:pPr>
            <a:endParaRPr lang="en-US" altLang="en-US" dirty="0" smtClean="0"/>
          </a:p>
          <a:p>
            <a:pPr marL="715962" lvl="1" indent="-342900" eaLnBrk="1" hangingPunct="1"/>
            <a:r>
              <a:rPr lang="en-US" altLang="en-US" dirty="0" err="1" smtClean="0">
                <a:latin typeface="Symbol" panose="05050102010706020507" pitchFamily="18" charset="2"/>
              </a:rPr>
              <a:t>a</a:t>
            </a:r>
            <a:r>
              <a:rPr lang="en-US" altLang="en-US" baseline="-25000" dirty="0" err="1" smtClean="0"/>
              <a:t>ab</a:t>
            </a:r>
            <a:r>
              <a:rPr lang="en-US" altLang="en-US" dirty="0" smtClean="0"/>
              <a:t> = </a:t>
            </a:r>
            <a:r>
              <a:rPr lang="en-US" altLang="en-US" dirty="0" smtClean="0">
                <a:latin typeface="Symbol" panose="05050102010706020507" pitchFamily="18" charset="2"/>
                <a:sym typeface="Symbol" panose="05050102010706020507" pitchFamily="18" charset="2"/>
              </a:rPr>
              <a:t></a:t>
            </a:r>
            <a:r>
              <a:rPr lang="en-US" altLang="en-US" baseline="-25000" dirty="0" smtClean="0"/>
              <a:t>ab</a:t>
            </a:r>
            <a:r>
              <a:rPr lang="en-US" altLang="en-US" dirty="0" smtClean="0"/>
              <a:t> + </a:t>
            </a:r>
            <a:r>
              <a:rPr lang="en-US" altLang="en-US" dirty="0" err="1" smtClean="0"/>
              <a:t>x</a:t>
            </a:r>
            <a:r>
              <a:rPr lang="en-US" altLang="en-US" baseline="-25000" dirty="0" err="1" smtClean="0"/>
              <a:t>ab</a:t>
            </a:r>
            <a:endParaRPr lang="en-US" altLang="en-US" dirty="0"/>
          </a:p>
          <a:p>
            <a:pPr lvl="2" eaLnBrk="1" hangingPunct="1"/>
            <a:r>
              <a:rPr lang="en-US" altLang="en-US" dirty="0" smtClean="0"/>
              <a:t>no extra </a:t>
            </a:r>
            <a:r>
              <a:rPr lang="en-US" altLang="en-US" dirty="0"/>
              <a:t>rotation </a:t>
            </a:r>
            <a:r>
              <a:rPr lang="en-US" altLang="en-US" dirty="0" err="1" smtClean="0"/>
              <a:t>x</a:t>
            </a:r>
            <a:r>
              <a:rPr lang="en-US" altLang="en-US" baseline="-25000" dirty="0" err="1" smtClean="0"/>
              <a:t>ab</a:t>
            </a:r>
            <a:r>
              <a:rPr lang="en-US" altLang="en-US" dirty="0" smtClean="0"/>
              <a:t> = Levi-</a:t>
            </a:r>
            <a:r>
              <a:rPr lang="en-US" altLang="en-US" dirty="0" err="1" smtClean="0"/>
              <a:t>Civita</a:t>
            </a:r>
            <a:r>
              <a:rPr lang="en-US" altLang="en-US" dirty="0" smtClean="0"/>
              <a:t> of induced metric</a:t>
            </a:r>
          </a:p>
          <a:p>
            <a:pPr lvl="2" eaLnBrk="1" hangingPunct="1"/>
            <a:r>
              <a:rPr lang="en-US" altLang="en-US" dirty="0" smtClean="0"/>
              <a:t>for arbitrary </a:t>
            </a:r>
            <a:r>
              <a:rPr lang="en-US" altLang="en-US" dirty="0" err="1" smtClean="0"/>
              <a:t>x</a:t>
            </a:r>
            <a:r>
              <a:rPr lang="en-US" altLang="en-US" baseline="-25000" dirty="0" err="1" smtClean="0"/>
              <a:t>ab</a:t>
            </a:r>
            <a:r>
              <a:rPr lang="en-US" altLang="en-US" dirty="0" smtClean="0"/>
              <a:t>, encodes an arbitrary metric connection </a:t>
            </a:r>
          </a:p>
          <a:p>
            <a:pPr lvl="3" eaLnBrk="1" hangingPunct="1"/>
            <a:r>
              <a:rPr lang="en-US" altLang="en-US" dirty="0" smtClean="0"/>
              <a:t>indeed, </a:t>
            </a:r>
            <a:r>
              <a:rPr lang="en-US" altLang="en-US" dirty="0" err="1" smtClean="0"/>
              <a:t>holonomy</a:t>
            </a:r>
            <a:r>
              <a:rPr lang="en-US" altLang="en-US" dirty="0" smtClean="0"/>
              <a:t> around vertices </a:t>
            </a:r>
            <a:r>
              <a:rPr lang="en-US" altLang="en-US" i="1" dirty="0" smtClean="0"/>
              <a:t>not</a:t>
            </a:r>
            <a:r>
              <a:rPr lang="en-US" altLang="en-US" dirty="0" smtClean="0"/>
              <a:t> the usual Gaussian curvature!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trike="sngStrike" dirty="0"/>
              <a:t>Levi-</a:t>
            </a:r>
            <a:r>
              <a:rPr lang="en-US" strike="sngStrike" dirty="0" err="1" smtClean="0"/>
              <a:t>Civita</a:t>
            </a:r>
            <a:r>
              <a:rPr lang="en-US" dirty="0" smtClean="0"/>
              <a:t> Connection</a:t>
            </a:r>
            <a:endParaRPr lang="en-US" dirty="0"/>
          </a:p>
        </p:txBody>
      </p: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54" y="2436651"/>
            <a:ext cx="13509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080" y="2489860"/>
            <a:ext cx="8318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229" y="2701898"/>
            <a:ext cx="1493837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745" y="2516350"/>
            <a:ext cx="9334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391" y="2701898"/>
            <a:ext cx="1493838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754" y="2462370"/>
            <a:ext cx="135255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Line 16"/>
          <p:cNvSpPr>
            <a:spLocks noChangeShapeType="1"/>
          </p:cNvSpPr>
          <p:nvPr/>
        </p:nvSpPr>
        <p:spPr bwMode="auto">
          <a:xfrm rot="10800000">
            <a:off x="7706375" y="3111555"/>
            <a:ext cx="201658" cy="195317"/>
          </a:xfrm>
          <a:prstGeom prst="line">
            <a:avLst/>
          </a:prstGeom>
          <a:noFill/>
          <a:ln w="25400">
            <a:solidFill>
              <a:srgbClr val="D90B00"/>
            </a:solidFill>
            <a:miter lim="800000"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 rot="10800000">
            <a:off x="5860658" y="3219903"/>
            <a:ext cx="330415" cy="118842"/>
          </a:xfrm>
          <a:prstGeom prst="line">
            <a:avLst/>
          </a:prstGeom>
          <a:noFill/>
          <a:ln w="25400">
            <a:solidFill>
              <a:srgbClr val="D90B00"/>
            </a:solidFill>
            <a:miter lim="800000"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919779" y="2797310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+rotate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081" y="2346460"/>
            <a:ext cx="8461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7784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Great for unit vector field </a:t>
            </a:r>
            <a:r>
              <a:rPr lang="en-US" altLang="zh-CN" dirty="0"/>
              <a:t>d</a:t>
            </a:r>
            <a:r>
              <a:rPr lang="en-US" altLang="zh-CN" dirty="0" smtClean="0"/>
              <a:t>esign</a:t>
            </a:r>
          </a:p>
          <a:p>
            <a:pPr lvl="1"/>
            <a:r>
              <a:rPr lang="en-US" altLang="zh-CN" dirty="0" smtClean="0">
                <a:solidFill>
                  <a:schemeClr val="accent2"/>
                </a:solidFill>
              </a:rPr>
              <a:t>[Crane et al. ‘10]</a:t>
            </a:r>
          </a:p>
          <a:p>
            <a:pPr lvl="1"/>
            <a:r>
              <a:rPr lang="en-US" altLang="zh-CN" dirty="0" smtClean="0"/>
              <a:t>force zero </a:t>
            </a:r>
            <a:r>
              <a:rPr lang="en-US" altLang="zh-CN" dirty="0" err="1" smtClean="0"/>
              <a:t>holonomy</a:t>
            </a:r>
            <a:r>
              <a:rPr lang="en-US" altLang="zh-CN" dirty="0" smtClean="0"/>
              <a:t> on </a:t>
            </a:r>
            <a:r>
              <a:rPr lang="en-US" altLang="zh-CN" i="1" dirty="0" smtClean="0"/>
              <a:t>discrete</a:t>
            </a:r>
            <a:r>
              <a:rPr lang="en-US" altLang="zh-CN" dirty="0" smtClean="0"/>
              <a:t> cycles</a:t>
            </a:r>
          </a:p>
          <a:p>
            <a:pPr lvl="2"/>
            <a:r>
              <a:rPr lang="en-US" altLang="zh-CN" dirty="0" smtClean="0"/>
              <a:t>contractible (V) + </a:t>
            </a:r>
            <a:r>
              <a:rPr lang="en-US" altLang="zh-CN" dirty="0" err="1" smtClean="0"/>
              <a:t>noncontractible</a:t>
            </a:r>
            <a:r>
              <a:rPr lang="en-US" altLang="zh-CN" dirty="0" smtClean="0"/>
              <a:t> (2g) cycles</a:t>
            </a:r>
          </a:p>
          <a:p>
            <a:pPr lvl="2"/>
            <a:r>
              <a:rPr lang="en-US" altLang="zh-CN" dirty="0" smtClean="0"/>
              <a:t>except for one (or more) singularities! </a:t>
            </a:r>
          </a:p>
          <a:p>
            <a:pPr lvl="3"/>
            <a:r>
              <a:rPr lang="en-US" altLang="zh-CN" dirty="0" smtClean="0"/>
              <a:t>remember </a:t>
            </a:r>
            <a:r>
              <a:rPr lang="en-US" altLang="zh-CN" dirty="0" err="1" smtClean="0"/>
              <a:t>Poincaré-Hopf</a:t>
            </a:r>
            <a:r>
              <a:rPr lang="en-US" altLang="zh-CN" dirty="0" smtClean="0"/>
              <a:t>…</a:t>
            </a:r>
          </a:p>
          <a:p>
            <a:r>
              <a:rPr lang="en-US" altLang="zh-CN" dirty="0"/>
              <a:t>N</a:t>
            </a:r>
            <a:r>
              <a:rPr lang="en-US" altLang="zh-CN" dirty="0" smtClean="0"/>
              <a:t>ow, path-independent transport</a:t>
            </a:r>
          </a:p>
          <a:p>
            <a:pPr lvl="1"/>
            <a:r>
              <a:rPr lang="en-US" altLang="zh-CN" i="1" dirty="0" smtClean="0"/>
              <a:t>consistent</a:t>
            </a:r>
            <a:r>
              <a:rPr lang="en-US" altLang="zh-CN" dirty="0" smtClean="0"/>
              <a:t> unit vector field on surface…</a:t>
            </a:r>
          </a:p>
          <a:p>
            <a:pPr lvl="2"/>
            <a:r>
              <a:rPr lang="en-US" altLang="zh-CN" dirty="0" smtClean="0"/>
              <a:t>just need ONE vector to fix the whole field</a:t>
            </a:r>
          </a:p>
          <a:p>
            <a:pPr lvl="1"/>
            <a:r>
              <a:rPr lang="en-US" altLang="zh-CN" dirty="0" smtClean="0"/>
              <a:t>with precise control of singularities</a:t>
            </a:r>
          </a:p>
          <a:p>
            <a:pPr lvl="2"/>
            <a:r>
              <a:rPr lang="en-US" altLang="zh-CN" dirty="0" smtClean="0"/>
              <a:t>we can set the </a:t>
            </a:r>
            <a:r>
              <a:rPr lang="en-US" altLang="zh-CN" dirty="0" err="1" smtClean="0"/>
              <a:t>holonomy</a:t>
            </a:r>
            <a:r>
              <a:rPr lang="en-US" altLang="zh-CN" dirty="0" smtClean="0"/>
              <a:t> we want!</a:t>
            </a:r>
          </a:p>
          <a:p>
            <a:pPr lvl="2"/>
            <a:r>
              <a:rPr lang="en-US" altLang="zh-CN" dirty="0" smtClean="0"/>
              <a:t>will create index = </a:t>
            </a:r>
            <a:r>
              <a:rPr lang="en-US" altLang="zh-CN" dirty="0" err="1" smtClean="0"/>
              <a:t>holonomy</a:t>
            </a:r>
            <a:r>
              <a:rPr lang="en-US" altLang="zh-CN" dirty="0" smtClean="0"/>
              <a:t>/2</a:t>
            </a:r>
            <a:r>
              <a:rPr lang="en-US" altLang="zh-CN" dirty="0" smtClean="0">
                <a:latin typeface="Symbol" panose="05050102010706020507" pitchFamily="18" charset="2"/>
              </a:rPr>
              <a:t>p</a:t>
            </a:r>
            <a:endParaRPr lang="en-US" altLang="zh-CN" dirty="0" smtClean="0"/>
          </a:p>
          <a:p>
            <a:endParaRPr lang="en-US" altLang="zh-CN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Trivial Connection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363" y="3499167"/>
            <a:ext cx="3082138" cy="238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067" y="5473428"/>
            <a:ext cx="177701" cy="16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738" y="5294043"/>
            <a:ext cx="66638" cy="24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349" y="5078686"/>
            <a:ext cx="144381" cy="19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470" y="5066965"/>
            <a:ext cx="222125" cy="1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315" y="4971913"/>
            <a:ext cx="161041" cy="18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726" y="3528319"/>
            <a:ext cx="2337871" cy="222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219"/>
          <a:stretch/>
        </p:blipFill>
        <p:spPr>
          <a:xfrm>
            <a:off x="6409038" y="1151834"/>
            <a:ext cx="2734962" cy="525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20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Computations Involved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all comes down to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Ax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i="1" dirty="0" smtClean="0"/>
              <a:t>A</a:t>
            </a:r>
            <a:r>
              <a:rPr lang="en-US" dirty="0" smtClean="0"/>
              <a:t> is (V+2g</a:t>
            </a:r>
            <a:r>
              <a:rPr lang="en-US" dirty="0"/>
              <a:t>)×E </a:t>
            </a:r>
            <a:r>
              <a:rPr lang="en-US" dirty="0" smtClean="0"/>
              <a:t>matrix, rows are </a:t>
            </a:r>
            <a:r>
              <a:rPr lang="en-US" dirty="0"/>
              <a:t>basis </a:t>
            </a:r>
            <a:r>
              <a:rPr lang="en-US" dirty="0" smtClean="0"/>
              <a:t>cycles</a:t>
            </a:r>
            <a:endParaRPr lang="en-US" dirty="0"/>
          </a:p>
          <a:p>
            <a:pPr lvl="1"/>
            <a:r>
              <a:rPr lang="en-US" dirty="0"/>
              <a:t>entries of b are Levi-</a:t>
            </a:r>
            <a:r>
              <a:rPr lang="en-US" dirty="0" err="1"/>
              <a:t>Civita</a:t>
            </a:r>
            <a:r>
              <a:rPr lang="en-US" dirty="0"/>
              <a:t> </a:t>
            </a:r>
            <a:r>
              <a:rPr lang="en-US" dirty="0" err="1" smtClean="0"/>
              <a:t>holonomy</a:t>
            </a:r>
            <a:endParaRPr lang="en-US" dirty="0"/>
          </a:p>
          <a:p>
            <a:pPr lvl="2"/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i.e., find </a:t>
            </a:r>
            <a:r>
              <a:rPr lang="en-US" i="1" dirty="0" smtClean="0">
                <a:solidFill>
                  <a:schemeClr val="bg1">
                    <a:lumMod val="65000"/>
                  </a:schemeClr>
                </a:solidFill>
              </a:rPr>
              <a:t>angles cancelling </a:t>
            </a:r>
            <a:r>
              <a:rPr lang="en-US" i="1" dirty="0" err="1">
                <a:solidFill>
                  <a:schemeClr val="bg1">
                    <a:lumMod val="65000"/>
                  </a:schemeClr>
                </a:solidFill>
              </a:rPr>
              <a:t>holonomy</a:t>
            </a:r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 of Levi-</a:t>
            </a:r>
            <a:r>
              <a:rPr lang="en-US" i="1" dirty="0" err="1">
                <a:solidFill>
                  <a:schemeClr val="bg1">
                    <a:lumMod val="65000"/>
                  </a:schemeClr>
                </a:solidFill>
              </a:rPr>
              <a:t>Civita</a:t>
            </a:r>
            <a:r>
              <a:rPr lang="en-US" i="1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i="1" dirty="0" smtClean="0">
                <a:solidFill>
                  <a:schemeClr val="bg1">
                    <a:lumMod val="65000"/>
                  </a:schemeClr>
                </a:solidFill>
              </a:rPr>
              <a:t>connection</a:t>
            </a:r>
            <a:endParaRPr lang="en-US" dirty="0" smtClean="0"/>
          </a:p>
          <a:p>
            <a:pPr lvl="2"/>
            <a:r>
              <a:rPr lang="en-US" dirty="0" smtClean="0"/>
              <a:t>minus the curvature </a:t>
            </a:r>
            <a:r>
              <a:rPr lang="en-US" dirty="0"/>
              <a:t>at </a:t>
            </a:r>
            <a:r>
              <a:rPr lang="en-US" dirty="0" smtClean="0"/>
              <a:t>chosen singularities</a:t>
            </a:r>
          </a:p>
          <a:p>
            <a:pPr lvl="3"/>
            <a:r>
              <a:rPr lang="en-US" sz="1800" dirty="0" smtClean="0"/>
              <a:t>only (global) condition: </a:t>
            </a:r>
            <a:r>
              <a:rPr lang="en-US" sz="1800" dirty="0" err="1" smtClean="0"/>
              <a:t>Poincaré</a:t>
            </a:r>
            <a:r>
              <a:rPr lang="en-US" sz="1800" dirty="0" err="1" smtClean="0">
                <a:latin typeface="+mn-lt"/>
              </a:rPr>
              <a:t>-</a:t>
            </a:r>
            <a:r>
              <a:rPr lang="en-US" sz="1800" dirty="0" err="1" smtClean="0"/>
              <a:t>Hopf</a:t>
            </a:r>
            <a:endParaRPr lang="en-US" sz="1800" dirty="0" smtClean="0"/>
          </a:p>
          <a:p>
            <a:pPr lvl="3"/>
            <a:endParaRPr lang="en-US" sz="1600" i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dirty="0" smtClean="0"/>
              <a:t>But… </a:t>
            </a:r>
            <a:r>
              <a:rPr lang="en-US" dirty="0" err="1" smtClean="0"/>
              <a:t>underconstrained</a:t>
            </a:r>
            <a:endParaRPr lang="en-US" dirty="0"/>
          </a:p>
          <a:p>
            <a:pPr lvl="1"/>
            <a:r>
              <a:rPr lang="en-US" dirty="0" smtClean="0"/>
              <a:t>which </a:t>
            </a:r>
            <a:r>
              <a:rPr lang="en-US" dirty="0"/>
              <a:t>solution should we use</a:t>
            </a:r>
            <a:r>
              <a:rPr lang="en-US" dirty="0" smtClean="0"/>
              <a:t>?</a:t>
            </a:r>
          </a:p>
          <a:p>
            <a:pPr lvl="1"/>
            <a:endParaRPr lang="en-US" sz="900" dirty="0"/>
          </a:p>
          <a:p>
            <a:r>
              <a:rPr lang="en-US" dirty="0" smtClean="0"/>
              <a:t>Simple: </a:t>
            </a:r>
            <a:r>
              <a:rPr lang="en-US" dirty="0"/>
              <a:t>find </a:t>
            </a:r>
            <a:r>
              <a:rPr lang="en-US" dirty="0" smtClean="0"/>
              <a:t>“straightest” connection</a:t>
            </a:r>
          </a:p>
          <a:p>
            <a:pPr lvl="1"/>
            <a:r>
              <a:rPr lang="en-US" dirty="0" smtClean="0"/>
              <a:t>i.e</a:t>
            </a:r>
            <a:r>
              <a:rPr lang="en-US" dirty="0"/>
              <a:t>., closest to </a:t>
            </a:r>
            <a:r>
              <a:rPr lang="en-US" dirty="0" smtClean="0"/>
              <a:t>Levi-</a:t>
            </a:r>
            <a:r>
              <a:rPr lang="en-US" dirty="0" err="1" smtClean="0"/>
              <a:t>Civita</a:t>
            </a:r>
            <a:r>
              <a:rPr lang="en-US" dirty="0" smtClean="0"/>
              <a:t> </a:t>
            </a:r>
            <a:r>
              <a:rPr lang="en-US" sz="4000" baseline="-10000" dirty="0" smtClean="0">
                <a:sym typeface="Wingdings" pitchFamily="2" charset="2"/>
              </a:rPr>
              <a:t></a:t>
            </a:r>
            <a:r>
              <a:rPr lang="en-US" dirty="0" smtClean="0">
                <a:sym typeface="Wingdings" pitchFamily="2" charset="2"/>
              </a:rPr>
              <a:t> pick </a:t>
            </a:r>
            <a:r>
              <a:rPr lang="en-US" i="1" dirty="0" smtClean="0">
                <a:cs typeface="Times New Roman" pitchFamily="18" charset="0"/>
              </a:rPr>
              <a:t>x </a:t>
            </a:r>
            <a:r>
              <a:rPr lang="en-US" dirty="0" smtClean="0">
                <a:cs typeface="Times New Roman" pitchFamily="18" charset="0"/>
              </a:rPr>
              <a:t>with </a:t>
            </a:r>
            <a:r>
              <a:rPr lang="en-US" dirty="0" smtClean="0"/>
              <a:t>minimum norm</a:t>
            </a:r>
            <a:endParaRPr lang="en-US" i="1" dirty="0" smtClean="0">
              <a:cs typeface="Times New Roman" pitchFamily="18" charset="0"/>
            </a:endParaRPr>
          </a:p>
          <a:p>
            <a:pPr lvl="1"/>
            <a:r>
              <a:rPr lang="en-US" dirty="0" smtClean="0">
                <a:cs typeface="Times New Roman" pitchFamily="18" charset="0"/>
              </a:rPr>
              <a:t>can also add other constraints</a:t>
            </a:r>
          </a:p>
          <a:p>
            <a:pPr lvl="2"/>
            <a:r>
              <a:rPr lang="en-US" dirty="0" smtClean="0">
                <a:cs typeface="Times New Roman" pitchFamily="18" charset="0"/>
              </a:rPr>
              <a:t>e.g., local (relative) alignments</a:t>
            </a:r>
            <a:endParaRPr lang="en-US" dirty="0"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180" y="1319213"/>
            <a:ext cx="1978525" cy="1536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4994031" y="5516545"/>
            <a:ext cx="3396343" cy="0"/>
          </a:xfrm>
          <a:prstGeom prst="line">
            <a:avLst/>
          </a:prstGeom>
          <a:ln w="38100">
            <a:solidFill>
              <a:srgbClr val="182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6934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How to Grow Hair on a Bunny?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1701800"/>
            <a:ext cx="4141787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1701800"/>
            <a:ext cx="4141787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701800"/>
            <a:ext cx="4143375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338" y="1704975"/>
            <a:ext cx="4178300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6818">
            <a:off x="3715823" y="5677184"/>
            <a:ext cx="1757928" cy="298648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08400" y="5983288"/>
            <a:ext cx="16208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Linear system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08896" y="1140686"/>
            <a:ext cx="36647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smtClean="0">
                <a:latin typeface="Californian FB" panose="0207040306080B030204" pitchFamily="18" charset="0"/>
              </a:rPr>
              <a:t>Resulting trivial connection</a:t>
            </a:r>
            <a:br>
              <a:rPr lang="en-US" sz="2400" dirty="0" smtClean="0">
                <a:latin typeface="Californian FB" panose="0207040306080B030204" pitchFamily="18" charset="0"/>
              </a:rPr>
            </a:br>
            <a:r>
              <a:rPr lang="en-US" dirty="0" smtClean="0">
                <a:latin typeface="Californian FB" panose="0207040306080B030204" pitchFamily="18" charset="0"/>
              </a:rPr>
              <a:t>(no other singularities present)</a:t>
            </a:r>
            <a:endParaRPr lang="en-US" dirty="0">
              <a:latin typeface="Californian FB" panose="0207040306080B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767479" y="6006178"/>
            <a:ext cx="1866567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73062" lvl="1" algn="ctr" defTabSz="854075">
              <a:lnSpc>
                <a:spcPct val="90000"/>
              </a:lnSpc>
              <a:spcBef>
                <a:spcPct val="10000"/>
              </a:spcBef>
              <a:buClr>
                <a:srgbClr val="F35B1B"/>
              </a:buClr>
              <a:buSzPct val="75000"/>
            </a:pPr>
            <a:r>
              <a:rPr lang="en-US" altLang="zh-CN" sz="2000" dirty="0">
                <a:solidFill>
                  <a:srgbClr val="ED7D31"/>
                </a:solidFill>
                <a:latin typeface="Californian FB" panose="0207040306080B030204" pitchFamily="18" charset="0"/>
                <a:cs typeface="+mn-cs"/>
              </a:rPr>
              <a:t>[Crane et al. ‘10]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Grow Hair on a Bunny?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85863"/>
            <a:ext cx="1910360" cy="20603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33846" y="1190957"/>
            <a:ext cx="1909187" cy="20519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13740" y="2914179"/>
            <a:ext cx="5931605" cy="306158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67479" y="6006178"/>
            <a:ext cx="1866567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73062" lvl="1" algn="ctr" defTabSz="854075">
              <a:lnSpc>
                <a:spcPct val="90000"/>
              </a:lnSpc>
              <a:spcBef>
                <a:spcPct val="10000"/>
              </a:spcBef>
              <a:buClr>
                <a:srgbClr val="F35B1B"/>
              </a:buClr>
              <a:buSzPct val="75000"/>
            </a:pPr>
            <a:r>
              <a:rPr lang="en-US" altLang="zh-CN" sz="2000" dirty="0">
                <a:solidFill>
                  <a:srgbClr val="ED7D31"/>
                </a:solidFill>
                <a:latin typeface="Californian FB" panose="0207040306080B030204" pitchFamily="18" charset="0"/>
                <a:cs typeface="+mn-cs"/>
              </a:rPr>
              <a:t>[Crane et al. ‘10]</a:t>
            </a:r>
          </a:p>
        </p:txBody>
      </p:sp>
    </p:spTree>
    <p:extLst>
      <p:ext uri="{BB962C8B-B14F-4D97-AF65-F5344CB8AC3E}">
        <p14:creationId xmlns:p14="http://schemas.microsoft.com/office/powerpoint/2010/main" val="3642598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9832728">
            <a:off x="179684" y="2816905"/>
            <a:ext cx="4661174" cy="1956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ts val="4359"/>
              </a:lnSpc>
            </a:pPr>
            <a:r>
              <a:rPr lang="en-US" altLang="zh-CN" dirty="0"/>
              <a:t>J</a:t>
            </a:r>
            <a:r>
              <a:rPr lang="en-US" altLang="zh-CN" dirty="0" smtClean="0"/>
              <a:t>ust </a:t>
            </a:r>
            <a:r>
              <a:rPr lang="en-US" altLang="zh-CN" dirty="0"/>
              <a:t>set curvature at </a:t>
            </a:r>
            <a:r>
              <a:rPr lang="en-US" altLang="zh-CN" dirty="0" smtClean="0"/>
              <a:t>singularities to </a:t>
            </a:r>
            <a:r>
              <a:rPr lang="en-US" altLang="zh-CN" dirty="0"/>
              <a:t>multiples of </a:t>
            </a:r>
            <a:r>
              <a:rPr lang="en-US" altLang="zh-CN" i="1" dirty="0" smtClean="0"/>
              <a:t>2π/N</a:t>
            </a:r>
            <a:endParaRPr lang="en-US" altLang="zh-CN" sz="3600" dirty="0"/>
          </a:p>
          <a:p>
            <a:pPr lvl="1" eaLnBrk="1" hangingPunct="1">
              <a:lnSpc>
                <a:spcPts val="3867"/>
              </a:lnSpc>
            </a:pPr>
            <a:r>
              <a:rPr lang="en-US" altLang="zh-CN" dirty="0" smtClean="0"/>
              <a:t>solve </a:t>
            </a:r>
            <a:r>
              <a:rPr lang="en-US" altLang="zh-CN" dirty="0"/>
              <a:t>as usual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latin typeface="Segoe UI" panose="020B0502040204020203" pitchFamily="34" charset="0"/>
                <a:cs typeface="Segoe UI" panose="020B0502040204020203" pitchFamily="34" charset="0"/>
              </a:rPr>
              <a:t>Line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Fields</a:t>
            </a:r>
            <a:r>
              <a:rPr lang="en-US" altLang="zh-CN" b="1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Cross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Fields</a:t>
            </a:r>
            <a:r>
              <a:rPr lang="en-US" altLang="zh-CN" b="1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63357" y="3361817"/>
            <a:ext cx="2545594" cy="266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7510913" y="5953210"/>
            <a:ext cx="86401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>
              <a:lnSpc>
                <a:spcPts val="2953"/>
              </a:lnSpc>
            </a:pPr>
            <a:r>
              <a:rPr lang="en-US" altLang="zh-CN" sz="2953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2kπ/4</a:t>
            </a: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4704144" y="5967895"/>
            <a:ext cx="86401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>
              <a:lnSpc>
                <a:spcPts val="2953"/>
              </a:lnSpc>
            </a:pPr>
            <a:r>
              <a:rPr lang="en-US" altLang="zh-CN" sz="2953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2kπ/3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7759" y="1739265"/>
            <a:ext cx="2936241" cy="442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6557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XTERNALEDITCOMMAND" val="notepad %"/>
  <p:tag name="GHOSTSCRIPTCOMMAND" val="gswin32c"/>
  <p:tag name="TEXPOINTINIT" val=""/>
  <p:tag name="USEAMSFONTS" val="True"/>
  <p:tag name="EMBEDFONTS" val="False"/>
  <p:tag name="USEBOLDAMS" val="True"/>
  <p:tag name="DEFAULTDISPLAYSOURCE" val="\documentclass{slides}&#10;\pagestyle{empty}&#10;\usepackage{mathptm}&#10;%\usepackage{latexsym}&#10;\usepackage{amssymb}&#10;\usepackage{amsmath}&#10;\begin{document}&#10;$$$$&#10;\end{document}&#10;&#10;"/>
  <p:tag name="TEX2PS" val="latex $(base).tex; dvips -D $(res) -E -o $(base).ps $(base).dvi"/>
  <p:tag name="TEX2PSBATCH" val="latex --interaction=nonstopmode $(base).tex; dvips -D $(res) -E -o $(base).ps $(base).dvi"/>
  <p:tag name="DEFAULTBITMAP" val="pngmono"/>
  <p:tag name="DEFAULTBLEND" val="False"/>
  <p:tag name="DEFAULTTRANSPARENT" val="False"/>
  <p:tag name="DEFAULTWORKAROUNDTRANSPARENCYBUG" val="False"/>
  <p:tag name="DEFAULTRESOLUTION" val="1200"/>
  <p:tag name="DEFAULTMAGNIFICATION" val="2"/>
  <p:tag name="DEFAULTFONTSIZE" val="10"/>
  <p:tag name="DEFAULTWIDTH" val="348"/>
  <p:tag name="DEFAULTHEIGHT" val="30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62.5"/>
  <p:tag name="ORIGINALWIDTH" val="882"/>
  <p:tag name="LATEXADDIN" val="\documentclass{article}&#10;\usepackage{amsmath}&#10;\pagestyle{empty}&#10;\begin{document}&#10;&#10;&#10;$$K = 2\pi - \sum_a \gamma_a$$&#10;&#10;&#10;\end{document}"/>
  <p:tag name="IGUANATEXSIZE" val="20"/>
  <p:tag name="IGUANATEXCURSOR" val="1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08"/>
  <p:tag name="ORIGINALWIDTH" val="115.5"/>
  <p:tag name="LATEXADDIN" val="\documentclass{article}&#10;\usepackage{amsmath}&#10;\pagestyle{empty}&#10;\begin{document}&#10;&#10;&#10;$2g$&#10;&#10;\end{document}"/>
  <p:tag name="IGUANATEXSIZE" val="20"/>
  <p:tag name="IGUANATEXCURSOR" val="86"/>
</p:tagLst>
</file>

<file path=ppt/theme/theme1.xml><?xml version="1.0" encoding="utf-8"?>
<a:theme xmlns:a="http://schemas.openxmlformats.org/drawingml/2006/main" name="Applied Geometry Lab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50856</TotalTime>
  <Words>595</Words>
  <Application>Microsoft Macintosh PowerPoint</Application>
  <PresentationFormat>On-screen Show (4:3)</PresentationFormat>
  <Paragraphs>127</Paragraphs>
  <Slides>16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Applied Geometry Lab Design</vt:lpstr>
      <vt:lpstr>Face-based Vector Fields</vt:lpstr>
      <vt:lpstr>Main Idea: A Triangle is Flat! </vt:lpstr>
      <vt:lpstr>Levi-Civita Connection</vt:lpstr>
      <vt:lpstr>Levi-Civita Connection</vt:lpstr>
      <vt:lpstr>Trivial Connection</vt:lpstr>
      <vt:lpstr>Computations Involved</vt:lpstr>
      <vt:lpstr>How to Grow Hair on a Bunny?</vt:lpstr>
      <vt:lpstr>How to Grow Hair on a Bunny?</vt:lpstr>
      <vt:lpstr>Line Fields, Cross Fields, …</vt:lpstr>
      <vt:lpstr>Gallery</vt:lpstr>
      <vt:lpstr>Connection from Metric</vt:lpstr>
      <vt:lpstr>Connection from Metric</vt:lpstr>
      <vt:lpstr>Differential Operators</vt:lpstr>
      <vt:lpstr>Covariant Derivative</vt:lpstr>
      <vt:lpstr>Smoothness Measures</vt:lpstr>
      <vt:lpstr>Questions?</vt:lpstr>
    </vt:vector>
  </TitlesOfParts>
  <Manager>M.Desbrun</Manager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Applied Geometry</dc:title>
  <dc:subject>Lab description</dc:subject>
  <dc:creator>m@</dc:creator>
  <cp:lastModifiedBy>Pixar User</cp:lastModifiedBy>
  <cp:revision>1191</cp:revision>
  <cp:lastPrinted>2015-10-07T11:38:14Z</cp:lastPrinted>
  <dcterms:created xsi:type="dcterms:W3CDTF">2003-01-26T07:16:40Z</dcterms:created>
  <dcterms:modified xsi:type="dcterms:W3CDTF">2016-07-24T05:47:18Z</dcterms:modified>
</cp:coreProperties>
</file>